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3" r:id="rId22"/>
    <p:sldId id="276" r:id="rId23"/>
    <p:sldId id="277" r:id="rId24"/>
    <p:sldId id="278" r:id="rId25"/>
    <p:sldId id="279" r:id="rId26"/>
    <p:sldId id="280" r:id="rId27"/>
    <p:sldId id="281" r:id="rId28"/>
  </p:sldIdLst>
  <p:sldSz cx="12192000" cy="6858000"/>
  <p:notesSz cx="6858000" cy="9144000"/>
  <p:embeddedFontLst>
    <p:embeddedFont>
      <p:font typeface="Arial Black" panose="020B0A0402010202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jGI8g40yIMl8XbEVVulEqcs0HQ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98" d="100"/>
          <a:sy n="98" d="100"/>
        </p:scale>
        <p:origin x="82" y="3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 wrote a book in a language that I don't speak!"  Actually, I put together a collection of Polish poetry written by my grandmother, but I never learned Polish! Nevertheless, I'm here today to talk about this bilingual book.</a:t>
            </a:r>
            <a:endParaRPr/>
          </a:p>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26" name="Google Shape;2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Starting in 2020, I scanned the scrapbook and created an inventory of the poems, which I uploaded on my website.  Then I searched for a translator so that I could learn what they were about.  I eventually found Joanna, who was also able to provide an analysis and annotations! Originally I was just thinking of having a few translated, but the more I learned, I realized that my grandmother had far more depth to her than I ever knew.</a:t>
            </a:r>
            <a:endParaRPr/>
          </a:p>
        </p:txBody>
      </p:sp>
      <p:sp>
        <p:nvSpPr>
          <p:cNvPr id="227" name="Google Shape;22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42" name="Google Shape;24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Bronisława </a:t>
            </a:r>
            <a:r>
              <a:rPr lang="en-US" dirty="0" err="1"/>
              <a:t>Rogóż</a:t>
            </a:r>
            <a:r>
              <a:rPr lang="en-US" dirty="0"/>
              <a:t> born in Borzęcin, Galicia in 1897.  Here is a drawing of the town church in 1912, which is what it looked like when she was growing up there. She mentions the church and bell tower in the poem “Letter to Dearest Rose”</a:t>
            </a:r>
            <a:endParaRPr dirty="0"/>
          </a:p>
        </p:txBody>
      </p:sp>
      <p:sp>
        <p:nvSpPr>
          <p:cNvPr id="243" name="Google Shape;24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58" name="Google Shape;2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I learned from my genealogy trip in May 2026 that her family home was across the Uszwica river from the church.  This photo is from before WW I and shows the bridge as it was when she lived there.</a:t>
            </a:r>
            <a:endParaRPr dirty="0"/>
          </a:p>
          <a:p>
            <a:pPr marL="0" lvl="0" indent="0" algn="l" rtl="0">
              <a:spcBef>
                <a:spcPts val="0"/>
              </a:spcBef>
              <a:spcAft>
                <a:spcPts val="0"/>
              </a:spcAft>
              <a:buNone/>
            </a:pPr>
            <a:endParaRPr dirty="0"/>
          </a:p>
        </p:txBody>
      </p:sp>
      <p:sp>
        <p:nvSpPr>
          <p:cNvPr id="259" name="Google Shape;25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69" name="Google Shape;26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Shortly after the start of WW I, the Austrian army deliberately destroyed the town bridge to slow the advance of the Russian army.  Later, the Russians were driven out and the town remained under Austrian control for the rest of the war and they rebuilt the bridge, as shown here.  These events must have been traumatic, but only one poem "Ashes" mentions a war.</a:t>
            </a:r>
            <a:endParaRPr/>
          </a:p>
        </p:txBody>
      </p:sp>
      <p:sp>
        <p:nvSpPr>
          <p:cNvPr id="270" name="Google Shape;27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85" name="Google Shape;28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a photo of me with the church as it looks today.  The current bell tower was completed in the 1920's after Bernice moved to America, but the church she describes in her poems looked like the 1912 version.</a:t>
            </a:r>
            <a:endParaRPr/>
          </a:p>
        </p:txBody>
      </p:sp>
      <p:sp>
        <p:nvSpPr>
          <p:cNvPr id="286" name="Google Shape;28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01" name="Google Shape;3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a photo I took of a roadside shrine in Borzęcin that was dated 1905, which Bernice must have passed by frequently. Perhaps it inspired her poem "To the Queen of Heaven and Earth."</a:t>
            </a:r>
            <a:endParaRPr dirty="0"/>
          </a:p>
        </p:txBody>
      </p:sp>
      <p:sp>
        <p:nvSpPr>
          <p:cNvPr id="302" name="Google Shape;3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17" name="Google Shape;31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statue was obviously restored, but the base is original. Roadside shrines are still common in Borzęcin and are mentioned in several poems. This was the oldest dated one that I found.</a:t>
            </a:r>
            <a:endParaRPr dirty="0"/>
          </a:p>
        </p:txBody>
      </p:sp>
      <p:sp>
        <p:nvSpPr>
          <p:cNvPr id="318" name="Google Shape;31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33" name="Google Shape;33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a photo of the steamship Frederik VIII departing Copenhagen in 1925.  Bernice sailed on this same ship from Copenhagen in 1921. She later wrote odes to the Baltic Sea and the port of Gdynia.</a:t>
            </a:r>
            <a:endParaRPr/>
          </a:p>
        </p:txBody>
      </p:sp>
      <p:sp>
        <p:nvSpPr>
          <p:cNvPr id="334" name="Google Shape;33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49" name="Google Shape;3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a photo of Bernice Wolnik from 1935, when many of the poems were written. She was also a proud member and officer in the Polish Women's Alliance of America during that time and it appears she was posing here with some certificate, perhaps from them.</a:t>
            </a:r>
            <a:endParaRPr/>
          </a:p>
        </p:txBody>
      </p:sp>
      <p:sp>
        <p:nvSpPr>
          <p:cNvPr id="350" name="Google Shape;35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65" name="Google Shape;3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addition to reminiscing about her life in Poland, Bernice wrote many poems about Polish history and politics. Here, the the steamship Frederik VIII Polish Women's Alliance logo shows the sisterhood between the American city housewife and the Polish farm woman.  The split banner in the center is the subject of her poem "Two Banners."</a:t>
            </a:r>
            <a:endParaRPr/>
          </a:p>
        </p:txBody>
      </p:sp>
      <p:sp>
        <p:nvSpPr>
          <p:cNvPr id="366" name="Google Shape;3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poems were published in various Chicago area Polish newspapers in the 1930s and saved by my grandmother in this scrapbook.  My father, Emil Wolnik, inherited his mother's scrapbook and passed it down to me.</a:t>
            </a:r>
            <a:endParaRPr/>
          </a:p>
        </p:txBody>
      </p:sp>
      <p:sp>
        <p:nvSpPr>
          <p:cNvPr id="98" name="Google Shape;9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76" name="Google Shape;3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a current Google street view of her house from the mid 1930's, when most of her known poems were written. (2929 Harding, Chicago)</a:t>
            </a:r>
            <a:endParaRPr dirty="0"/>
          </a:p>
        </p:txBody>
      </p:sp>
      <p:sp>
        <p:nvSpPr>
          <p:cNvPr id="377" name="Google Shape;3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76" name="Google Shape;3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a current Google street view of her house from 1938-1942, when she transitioned from poetry to political activism. (3317 Hamlin, Chicago)</a:t>
            </a:r>
            <a:endParaRPr dirty="0"/>
          </a:p>
        </p:txBody>
      </p:sp>
      <p:sp>
        <p:nvSpPr>
          <p:cNvPr id="377" name="Google Shape;3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2334589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92" name="Google Shape;39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 last known poem, The Martyrdom of Poland, was published in November 1939 and is the last poem in the book.  This slide shows an ad for war bonds in the program for the 1943 annual convention for the Polish Women's Alliance of America.  The Poles in America were acutely aware of the atrocities being committed in Poland at that time.</a:t>
            </a:r>
            <a:endParaRPr/>
          </a:p>
        </p:txBody>
      </p:sp>
      <p:sp>
        <p:nvSpPr>
          <p:cNvPr id="393" name="Google Shape;39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08" name="Google Shape;40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Bernice attended the 1942 annual convention.  She might have been too discouraged by the war to write poetry, because the war undid all the progress her poems had celebrated about Poland becoming a country again after the years of partition.</a:t>
            </a:r>
            <a:endParaRPr/>
          </a:p>
        </p:txBody>
      </p:sp>
      <p:sp>
        <p:nvSpPr>
          <p:cNvPr id="409" name="Google Shape;40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24" name="Google Shape;42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An amazing discovery from my May trip to Borzęcin was this 1947 letter that Bernice wrote to Rosalia </a:t>
            </a:r>
            <a:r>
              <a:rPr lang="en-US" dirty="0" err="1"/>
              <a:t>Prokopkowa</a:t>
            </a:r>
            <a:r>
              <a:rPr lang="en-US" dirty="0"/>
              <a:t> that was given to me by Rose's granddaughter. This solved the mystery of who was Rose in the poem "Letter to Dearest Rose"!  While not the same letter as the poem, there was enough other personal information in it to confirm their relationship.</a:t>
            </a:r>
            <a:endParaRPr dirty="0"/>
          </a:p>
        </p:txBody>
      </p:sp>
      <p:sp>
        <p:nvSpPr>
          <p:cNvPr id="425" name="Google Shape;42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40" name="Google Shape;44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an AI colorized and enhanced version of the only photo of Bernice's family in Poland, the original version is on page 106 of the poetry book. My father's story of the family was incomplete, but my genealogy trip this past May gave me the names and birthdates of everyone!  This photo was an important connection because none of the descendants in Poland have ever seen a photo of their grandfather, Stefan Karaś (back right.)  One poem (Letter to Dearest Rose) mentions Bernice's sister, who is in the center back. Notice the house in the background.</a:t>
            </a:r>
            <a:endParaRPr/>
          </a:p>
        </p:txBody>
      </p:sp>
      <p:sp>
        <p:nvSpPr>
          <p:cNvPr id="441" name="Google Shape;44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56" name="Google Shape;45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Ginger visiting the family home in Borzęcin in 2026!</a:t>
            </a:r>
            <a:endParaRPr dirty="0"/>
          </a:p>
        </p:txBody>
      </p:sp>
      <p:sp>
        <p:nvSpPr>
          <p:cNvPr id="457" name="Google Shape;45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67" name="Google Shape;46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4" name="Google Shape;11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a typical example from the scrapbook. Notice the missing line that was manually typed in by my grandmother.  Also, unlike many, this was one has a date, 1937 is at the bottom.  Over the years, I would occasionally look through the scrapbook, but could never read any of it.</a:t>
            </a:r>
            <a:endParaRPr/>
          </a:p>
        </p:txBody>
      </p:sp>
      <p:sp>
        <p:nvSpPr>
          <p:cNvPr id="115" name="Google Shape;11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0" name="Google Shape;13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My grandmother died in 1959 so my memories of her are from photos like this.  Here, I'm 3 and my sister Michele is one (Shelly, raise your hand!)</a:t>
            </a:r>
            <a:endParaRPr/>
          </a:p>
        </p:txBody>
      </p:sp>
      <p:sp>
        <p:nvSpPr>
          <p:cNvPr id="131" name="Google Shape;13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the last photo I have of me with my grandmother, taken a year before she died.</a:t>
            </a:r>
            <a:endParaRP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62" name="Google Shape;16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my grandparents 1923 wedding portrait, Bernice is on the far right.  When I retired, I had time to do genealogy research and started with family photos like this. My father had already passed, but I did have some family history notes and stories from him. Then I remembered the Scrapbook!</a:t>
            </a:r>
            <a:endParaRPr/>
          </a:p>
        </p:txBody>
      </p:sp>
      <p:sp>
        <p:nvSpPr>
          <p:cNvPr id="163" name="Google Shape;16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78" name="Google Shape;17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my father's First Communion photo. He was very religious his whole life and told me that influence came from his mother.  The only thing I recall him mentioning about the scrapbook poems was their supposed religious themes.</a:t>
            </a:r>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94" name="Google Shape;19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my father with his mother from around 1950. As an only child, they were very close and he lived at home after graduating college.</a:t>
            </a:r>
            <a:endParaRPr/>
          </a:p>
          <a:p>
            <a:pPr marL="0" lvl="0" indent="0" algn="l" rtl="0">
              <a:spcBef>
                <a:spcPts val="0"/>
              </a:spcBef>
              <a:spcAft>
                <a:spcPts val="0"/>
              </a:spcAft>
              <a:buNone/>
            </a:pPr>
            <a:endParaRPr/>
          </a:p>
        </p:txBody>
      </p:sp>
      <p:sp>
        <p:nvSpPr>
          <p:cNvPr id="195" name="Google Shape;19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10" name="Google Shape;21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is the last photo of my father, shortly before he died in 2005. I always thought that he was fluent in Polish, but near the end of his life, his friend from Poland told me that my father spoke with the vocabulary and grammar of a young child! So, I now suspect that he was never able to read these poems himself.  Maybe his mother read them to him, he only told me they were religious poems.  While there are several with religious themes, I have since discovered that most are not.</a:t>
            </a:r>
            <a:endParaRPr dirty="0"/>
          </a:p>
        </p:txBody>
      </p:sp>
      <p:sp>
        <p:nvSpPr>
          <p:cNvPr id="211" name="Google Shape;21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8" name="Google Shape;68;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0" y="0"/>
            <a:ext cx="12192000" cy="6858000"/>
          </a:xfrm>
          <a:prstGeom prst="rect">
            <a:avLst/>
          </a:prstGeom>
          <a:solidFill>
            <a:schemeClr val="accent6">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txBox="1">
            <a:spLocks noGrp="1"/>
          </p:cNvSpPr>
          <p:nvPr>
            <p:ph type="ctrTitle"/>
          </p:nvPr>
        </p:nvSpPr>
        <p:spPr>
          <a:xfrm>
            <a:off x="838200" y="1174819"/>
            <a:ext cx="4865016" cy="28583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US" sz="7200">
                <a:solidFill>
                  <a:schemeClr val="lt1"/>
                </a:solidFill>
              </a:rPr>
              <a:t>Bronisława Rogóż Wolnik</a:t>
            </a:r>
            <a:endParaRPr>
              <a:solidFill>
                <a:schemeClr val="lt1"/>
              </a:solidFill>
            </a:endParaRPr>
          </a:p>
        </p:txBody>
      </p:sp>
      <p:sp>
        <p:nvSpPr>
          <p:cNvPr id="91" name="Google Shape;91;p1"/>
          <p:cNvSpPr txBox="1">
            <a:spLocks noGrp="1"/>
          </p:cNvSpPr>
          <p:nvPr>
            <p:ph type="subTitle" idx="1"/>
          </p:nvPr>
        </p:nvSpPr>
        <p:spPr>
          <a:xfrm>
            <a:off x="838200" y="4414179"/>
            <a:ext cx="4377793" cy="17878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2400"/>
              <a:buNone/>
            </a:pPr>
            <a:r>
              <a:rPr lang="en-US">
                <a:solidFill>
                  <a:schemeClr val="lt1"/>
                </a:solidFill>
              </a:rPr>
              <a:t>Longing for the Motherland</a:t>
            </a:r>
            <a:endParaRPr/>
          </a:p>
          <a:p>
            <a:pPr marL="0" lvl="0" indent="0" algn="l" rtl="0">
              <a:lnSpc>
                <a:spcPct val="90000"/>
              </a:lnSpc>
              <a:spcBef>
                <a:spcPts val="1000"/>
              </a:spcBef>
              <a:spcAft>
                <a:spcPts val="0"/>
              </a:spcAft>
              <a:buClr>
                <a:schemeClr val="lt1"/>
              </a:buClr>
              <a:buSzPts val="2400"/>
              <a:buNone/>
            </a:pPr>
            <a:r>
              <a:rPr lang="en-US">
                <a:solidFill>
                  <a:schemeClr val="lt1"/>
                </a:solidFill>
              </a:rPr>
              <a:t>Presented by Ginger Wolnik</a:t>
            </a:r>
            <a:endParaRPr/>
          </a:p>
          <a:p>
            <a:pPr marL="0" lvl="0" indent="0" algn="l" rtl="0">
              <a:lnSpc>
                <a:spcPct val="90000"/>
              </a:lnSpc>
              <a:spcBef>
                <a:spcPts val="1000"/>
              </a:spcBef>
              <a:spcAft>
                <a:spcPts val="0"/>
              </a:spcAft>
              <a:buClr>
                <a:schemeClr val="lt1"/>
              </a:buClr>
              <a:buSzPts val="2400"/>
              <a:buNone/>
            </a:pPr>
            <a:r>
              <a:rPr lang="en-US">
                <a:solidFill>
                  <a:schemeClr val="lt1"/>
                </a:solidFill>
              </a:rPr>
              <a:t>Polish Museum of America</a:t>
            </a:r>
            <a:endParaRPr/>
          </a:p>
          <a:p>
            <a:pPr marL="0" lvl="0" indent="0" algn="l" rtl="0">
              <a:lnSpc>
                <a:spcPct val="90000"/>
              </a:lnSpc>
              <a:spcBef>
                <a:spcPts val="1000"/>
              </a:spcBef>
              <a:spcAft>
                <a:spcPts val="0"/>
              </a:spcAft>
              <a:buClr>
                <a:schemeClr val="lt1"/>
              </a:buClr>
              <a:buSzPts val="2400"/>
              <a:buNone/>
            </a:pPr>
            <a:r>
              <a:rPr lang="en-US">
                <a:solidFill>
                  <a:schemeClr val="lt1"/>
                </a:solidFill>
              </a:rPr>
              <a:t>October 2, 2026</a:t>
            </a:r>
            <a:endParaRPr/>
          </a:p>
        </p:txBody>
      </p:sp>
      <p:sp>
        <p:nvSpPr>
          <p:cNvPr id="92" name="Google Shape;92;p1"/>
          <p:cNvSpPr/>
          <p:nvPr/>
        </p:nvSpPr>
        <p:spPr>
          <a:xfrm rot="5400000" flipH="1">
            <a:off x="2640986" y="2991370"/>
            <a:ext cx="6857455" cy="874716"/>
          </a:xfrm>
          <a:custGeom>
            <a:avLst/>
            <a:gdLst/>
            <a:ahLst/>
            <a:cxnLst/>
            <a:rect l="l" t="t" r="r" b="b"/>
            <a:pathLst>
              <a:path w="6857455" h="874716" extrusionOk="0">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rot="5400000" flipH="1">
            <a:off x="2640988" y="2991370"/>
            <a:ext cx="6857455" cy="874716"/>
          </a:xfrm>
          <a:custGeom>
            <a:avLst/>
            <a:gdLst/>
            <a:ahLst/>
            <a:cxnLst/>
            <a:rect l="l" t="t" r="r" b="b"/>
            <a:pathLst>
              <a:path w="6857455" h="874716" extrusionOk="0">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4" name="Google Shape;94;p1" descr="This is a book featuring a bilingual edition of Polish poet Bernice Wolnik's longing poems, translated and edited by Joanna Radwanska-Williams, with an introduction by Ginger Wolnik."/>
          <p:cNvPicPr preferRelativeResize="0"/>
          <p:nvPr/>
        </p:nvPicPr>
        <p:blipFill rotWithShape="1">
          <a:blip r:embed="rId4">
            <a:alphaModFix/>
          </a:blip>
          <a:srcRect/>
          <a:stretch/>
        </p:blipFill>
        <p:spPr>
          <a:xfrm>
            <a:off x="6876533" y="0"/>
            <a:ext cx="4946003"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10"/>
          <p:cNvGrpSpPr/>
          <p:nvPr/>
        </p:nvGrpSpPr>
        <p:grpSpPr>
          <a:xfrm>
            <a:off x="-2" y="-1"/>
            <a:ext cx="4581526" cy="6858002"/>
            <a:chOff x="-2" y="-1"/>
            <a:chExt cx="4581526" cy="6858002"/>
          </a:xfrm>
        </p:grpSpPr>
        <p:sp>
          <p:nvSpPr>
            <p:cNvPr id="230" name="Google Shape;230;p10"/>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1" name="Google Shape;231;p10"/>
            <p:cNvGrpSpPr/>
            <p:nvPr/>
          </p:nvGrpSpPr>
          <p:grpSpPr>
            <a:xfrm>
              <a:off x="3697283" y="0"/>
              <a:ext cx="884241" cy="6858002"/>
              <a:chOff x="3697283" y="0"/>
              <a:chExt cx="884241" cy="6858002"/>
            </a:xfrm>
          </p:grpSpPr>
          <p:grpSp>
            <p:nvGrpSpPr>
              <p:cNvPr id="232" name="Google Shape;232;p10"/>
              <p:cNvGrpSpPr/>
              <p:nvPr/>
            </p:nvGrpSpPr>
            <p:grpSpPr>
              <a:xfrm>
                <a:off x="3697283" y="0"/>
                <a:ext cx="884241" cy="6858001"/>
                <a:chOff x="3697283" y="0"/>
                <a:chExt cx="884241" cy="6858001"/>
              </a:xfrm>
            </p:grpSpPr>
            <p:sp>
              <p:nvSpPr>
                <p:cNvPr id="233" name="Google Shape;233;p1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1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35" name="Google Shape;235;p10"/>
              <p:cNvGrpSpPr/>
              <p:nvPr/>
            </p:nvGrpSpPr>
            <p:grpSpPr>
              <a:xfrm>
                <a:off x="3697283" y="1"/>
                <a:ext cx="884241" cy="6858001"/>
                <a:chOff x="3697283" y="0"/>
                <a:chExt cx="884241" cy="6858001"/>
              </a:xfrm>
            </p:grpSpPr>
            <p:sp>
              <p:nvSpPr>
                <p:cNvPr id="236" name="Google Shape;236;p1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1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238" name="Google Shape;238;p10"/>
          <p:cNvSpPr txBox="1"/>
          <p:nvPr/>
        </p:nvSpPr>
        <p:spPr>
          <a:xfrm>
            <a:off x="535020" y="1653702"/>
            <a:ext cx="3019837" cy="257925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Newspaper clipping of poems</a:t>
            </a:r>
            <a:endParaRPr dirty="0"/>
          </a:p>
        </p:txBody>
      </p:sp>
      <p:pic>
        <p:nvPicPr>
          <p:cNvPr id="239" name="Google Shape;239;p10" descr="Zaczￄﾙￅﾂo siￄﾙ zimno&#10;&#10;AI-generated content may be incorrect."/>
          <p:cNvPicPr preferRelativeResize="0"/>
          <p:nvPr/>
        </p:nvPicPr>
        <p:blipFill rotWithShape="1">
          <a:blip r:embed="rId4">
            <a:alphaModFix/>
          </a:blip>
          <a:srcRect l="1363" b="33675"/>
          <a:stretch/>
        </p:blipFill>
        <p:spPr>
          <a:xfrm>
            <a:off x="5212376" y="-1"/>
            <a:ext cx="6444603" cy="68580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grpSp>
        <p:nvGrpSpPr>
          <p:cNvPr id="245" name="Google Shape;245;p11"/>
          <p:cNvGrpSpPr/>
          <p:nvPr/>
        </p:nvGrpSpPr>
        <p:grpSpPr>
          <a:xfrm>
            <a:off x="-2" y="-1"/>
            <a:ext cx="4581526" cy="6858002"/>
            <a:chOff x="-2" y="-1"/>
            <a:chExt cx="4581526" cy="6858002"/>
          </a:xfrm>
        </p:grpSpPr>
        <p:sp>
          <p:nvSpPr>
            <p:cNvPr id="246" name="Google Shape;246;p11"/>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47" name="Google Shape;247;p11"/>
            <p:cNvGrpSpPr/>
            <p:nvPr/>
          </p:nvGrpSpPr>
          <p:grpSpPr>
            <a:xfrm>
              <a:off x="3697283" y="0"/>
              <a:ext cx="884241" cy="6858002"/>
              <a:chOff x="3697283" y="0"/>
              <a:chExt cx="884241" cy="6858002"/>
            </a:xfrm>
          </p:grpSpPr>
          <p:grpSp>
            <p:nvGrpSpPr>
              <p:cNvPr id="248" name="Google Shape;248;p11"/>
              <p:cNvGrpSpPr/>
              <p:nvPr/>
            </p:nvGrpSpPr>
            <p:grpSpPr>
              <a:xfrm>
                <a:off x="3697283" y="0"/>
                <a:ext cx="884241" cy="6858001"/>
                <a:chOff x="3697283" y="0"/>
                <a:chExt cx="884241" cy="6858001"/>
              </a:xfrm>
            </p:grpSpPr>
            <p:sp>
              <p:nvSpPr>
                <p:cNvPr id="249" name="Google Shape;249;p11"/>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11"/>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51" name="Google Shape;251;p11"/>
              <p:cNvGrpSpPr/>
              <p:nvPr/>
            </p:nvGrpSpPr>
            <p:grpSpPr>
              <a:xfrm>
                <a:off x="3697283" y="1"/>
                <a:ext cx="884241" cy="6858001"/>
                <a:chOff x="3697283" y="0"/>
                <a:chExt cx="884241" cy="6858001"/>
              </a:xfrm>
            </p:grpSpPr>
            <p:sp>
              <p:nvSpPr>
                <p:cNvPr id="252" name="Google Shape;252;p11"/>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11"/>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grpSp>
      <p:sp>
        <p:nvSpPr>
          <p:cNvPr id="254" name="Google Shape;254;p11"/>
          <p:cNvSpPr txBox="1"/>
          <p:nvPr/>
        </p:nvSpPr>
        <p:spPr>
          <a:xfrm>
            <a:off x="535021" y="1653702"/>
            <a:ext cx="3162262" cy="416120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Bronisława </a:t>
            </a:r>
            <a:r>
              <a:rPr lang="en-US" sz="3600" dirty="0" err="1">
                <a:solidFill>
                  <a:schemeClr val="lt1"/>
                </a:solidFill>
                <a:latin typeface="Arial Black"/>
                <a:ea typeface="Arial Black"/>
                <a:cs typeface="Arial Black"/>
                <a:sym typeface="Arial Black"/>
              </a:rPr>
              <a:t>Rogóż</a:t>
            </a:r>
            <a:r>
              <a:rPr lang="en-US" sz="3600" dirty="0">
                <a:solidFill>
                  <a:schemeClr val="lt1"/>
                </a:solidFill>
                <a:latin typeface="Arial Black"/>
                <a:ea typeface="Arial Black"/>
                <a:cs typeface="Arial Black"/>
                <a:sym typeface="Arial Black"/>
              </a:rPr>
              <a:t>, born 1897 Borzęcin, Galicia</a:t>
            </a:r>
            <a:endParaRPr dirty="0"/>
          </a:p>
        </p:txBody>
      </p:sp>
      <p:pic>
        <p:nvPicPr>
          <p:cNvPr id="255" name="Google Shape;255;p11" descr="The image depicts a picturesque, historical church building with a prominent bell tower, set against a serene backdrop of trees and a quaint village landscape.&#10;&#10;AI-generated content may be incorrect."/>
          <p:cNvPicPr preferRelativeResize="0"/>
          <p:nvPr/>
        </p:nvPicPr>
        <p:blipFill rotWithShape="1">
          <a:blip r:embed="rId4">
            <a:alphaModFix/>
          </a:blip>
          <a:srcRect/>
          <a:stretch/>
        </p:blipFill>
        <p:spPr>
          <a:xfrm>
            <a:off x="6096000" y="0"/>
            <a:ext cx="4540746"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2"/>
          <p:cNvSpPr/>
          <p:nvPr/>
        </p:nvSpPr>
        <p:spPr>
          <a:xfrm>
            <a:off x="0" y="0"/>
            <a:ext cx="12192000" cy="6858000"/>
          </a:xfrm>
          <a:prstGeom prst="rect">
            <a:avLst/>
          </a:prstGeom>
          <a:solidFill>
            <a:schemeClr val="accent6">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2" name="Google Shape;262;p12"/>
          <p:cNvPicPr preferRelativeResize="0"/>
          <p:nvPr/>
        </p:nvPicPr>
        <p:blipFill rotWithShape="1">
          <a:blip r:embed="rId3">
            <a:alphaModFix/>
          </a:blip>
          <a:srcRect t="21489" b="11845"/>
          <a:stretch/>
        </p:blipFill>
        <p:spPr>
          <a:xfrm>
            <a:off x="20" y="10"/>
            <a:ext cx="12191980" cy="6095990"/>
          </a:xfrm>
          <a:custGeom>
            <a:avLst/>
            <a:gdLst/>
            <a:ahLst/>
            <a:cxnLst/>
            <a:rect l="l" t="t" r="r" b="b"/>
            <a:pathLst>
              <a:path w="12192000" h="6096000" extrusionOk="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noFill/>
          <a:ln>
            <a:noFill/>
          </a:ln>
          <a:effectLst>
            <a:outerShdw blurRad="381000" dist="152400" dir="5400000" algn="t" rotWithShape="0">
              <a:srgbClr val="000000">
                <a:alpha val="20000"/>
              </a:srgbClr>
            </a:outerShdw>
          </a:effectLst>
        </p:spPr>
      </p:pic>
      <p:grpSp>
        <p:nvGrpSpPr>
          <p:cNvPr id="263" name="Google Shape;263;p12"/>
          <p:cNvGrpSpPr/>
          <p:nvPr/>
        </p:nvGrpSpPr>
        <p:grpSpPr>
          <a:xfrm>
            <a:off x="544" y="3296010"/>
            <a:ext cx="12191456" cy="2849976"/>
            <a:chOff x="476" y="-3923157"/>
            <a:chExt cx="10667524" cy="2493729"/>
          </a:xfrm>
        </p:grpSpPr>
        <p:sp>
          <p:nvSpPr>
            <p:cNvPr id="264" name="Google Shape;264;p12"/>
            <p:cNvSpPr/>
            <p:nvPr/>
          </p:nvSpPr>
          <p:spPr>
            <a:xfrm>
              <a:off x="476" y="-3923156"/>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12"/>
            <p:cNvSpPr/>
            <p:nvPr/>
          </p:nvSpPr>
          <p:spPr>
            <a:xfrm>
              <a:off x="476" y="-3923157"/>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66" name="Google Shape;266;p12"/>
          <p:cNvSpPr txBox="1"/>
          <p:nvPr/>
        </p:nvSpPr>
        <p:spPr>
          <a:xfrm>
            <a:off x="626724" y="5958182"/>
            <a:ext cx="11565276" cy="92328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Family home was across the Uszwica river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t="38101"/>
          <a:stretch/>
        </p:blipFill>
        <p:spPr>
          <a:xfrm>
            <a:off x="4112250" y="0"/>
            <a:ext cx="8079749" cy="6857999"/>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273" name="Google Shape;273;p13"/>
          <p:cNvGrpSpPr/>
          <p:nvPr/>
        </p:nvGrpSpPr>
        <p:grpSpPr>
          <a:xfrm>
            <a:off x="-2" y="-1"/>
            <a:ext cx="4581526" cy="6858002"/>
            <a:chOff x="-2" y="-1"/>
            <a:chExt cx="4581526" cy="6858002"/>
          </a:xfrm>
        </p:grpSpPr>
        <p:sp>
          <p:nvSpPr>
            <p:cNvPr id="274" name="Google Shape;274;p13"/>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75" name="Google Shape;275;p13"/>
            <p:cNvGrpSpPr/>
            <p:nvPr/>
          </p:nvGrpSpPr>
          <p:grpSpPr>
            <a:xfrm>
              <a:off x="3697283" y="0"/>
              <a:ext cx="884241" cy="6858002"/>
              <a:chOff x="3697283" y="0"/>
              <a:chExt cx="884241" cy="6858002"/>
            </a:xfrm>
          </p:grpSpPr>
          <p:grpSp>
            <p:nvGrpSpPr>
              <p:cNvPr id="276" name="Google Shape;276;p13"/>
              <p:cNvGrpSpPr/>
              <p:nvPr/>
            </p:nvGrpSpPr>
            <p:grpSpPr>
              <a:xfrm>
                <a:off x="3697283" y="0"/>
                <a:ext cx="884241" cy="6858001"/>
                <a:chOff x="3697283" y="0"/>
                <a:chExt cx="884241" cy="6858001"/>
              </a:xfrm>
            </p:grpSpPr>
            <p:sp>
              <p:nvSpPr>
                <p:cNvPr id="277" name="Google Shape;277;p1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1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79" name="Google Shape;279;p13"/>
              <p:cNvGrpSpPr/>
              <p:nvPr/>
            </p:nvGrpSpPr>
            <p:grpSpPr>
              <a:xfrm>
                <a:off x="3697283" y="1"/>
                <a:ext cx="884241" cy="6858001"/>
                <a:chOff x="3697283" y="0"/>
                <a:chExt cx="884241" cy="6858001"/>
              </a:xfrm>
            </p:grpSpPr>
            <p:sp>
              <p:nvSpPr>
                <p:cNvPr id="280" name="Google Shape;280;p1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1" name="Google Shape;281;p1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282" name="Google Shape;282;p13"/>
          <p:cNvSpPr txBox="1"/>
          <p:nvPr/>
        </p:nvSpPr>
        <p:spPr>
          <a:xfrm>
            <a:off x="535021" y="1653702"/>
            <a:ext cx="2918298" cy="24992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“Ashes” </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of The Great War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14"/>
          <p:cNvPicPr preferRelativeResize="0"/>
          <p:nvPr/>
        </p:nvPicPr>
        <p:blipFill rotWithShape="1">
          <a:blip r:embed="rId3">
            <a:alphaModFix/>
          </a:blip>
          <a:srcRect t="18142" b="19959"/>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289" name="Google Shape;289;p14"/>
          <p:cNvGrpSpPr/>
          <p:nvPr/>
        </p:nvGrpSpPr>
        <p:grpSpPr>
          <a:xfrm>
            <a:off x="-2" y="-1"/>
            <a:ext cx="4581526" cy="6858002"/>
            <a:chOff x="-2" y="-1"/>
            <a:chExt cx="4581526" cy="6858002"/>
          </a:xfrm>
          <a:solidFill>
            <a:schemeClr val="accent6">
              <a:lumMod val="50000"/>
            </a:schemeClr>
          </a:solidFill>
        </p:grpSpPr>
        <p:sp>
          <p:nvSpPr>
            <p:cNvPr id="290" name="Google Shape;290;p14"/>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grp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91" name="Google Shape;291;p14"/>
            <p:cNvGrpSpPr/>
            <p:nvPr/>
          </p:nvGrpSpPr>
          <p:grpSpPr>
            <a:xfrm>
              <a:off x="3697283" y="0"/>
              <a:ext cx="884241" cy="6858002"/>
              <a:chOff x="3697283" y="0"/>
              <a:chExt cx="884241" cy="6858002"/>
            </a:xfrm>
            <a:grpFill/>
          </p:grpSpPr>
          <p:grpSp>
            <p:nvGrpSpPr>
              <p:cNvPr id="292" name="Google Shape;292;p14"/>
              <p:cNvGrpSpPr/>
              <p:nvPr/>
            </p:nvGrpSpPr>
            <p:grpSpPr>
              <a:xfrm>
                <a:off x="3697283" y="0"/>
                <a:ext cx="884241" cy="6858001"/>
                <a:chOff x="3697283" y="0"/>
                <a:chExt cx="884241" cy="6858001"/>
              </a:xfrm>
              <a:grpFill/>
            </p:grpSpPr>
            <p:sp>
              <p:nvSpPr>
                <p:cNvPr id="293" name="Google Shape;293;p1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 name="Google Shape;294;p1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95" name="Google Shape;295;p14"/>
              <p:cNvGrpSpPr/>
              <p:nvPr/>
            </p:nvGrpSpPr>
            <p:grpSpPr>
              <a:xfrm>
                <a:off x="3697283" y="1"/>
                <a:ext cx="884241" cy="6858001"/>
                <a:chOff x="3697283" y="0"/>
                <a:chExt cx="884241" cy="6858001"/>
              </a:xfrm>
              <a:grpFill/>
            </p:grpSpPr>
            <p:sp>
              <p:nvSpPr>
                <p:cNvPr id="296" name="Google Shape;296;p1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1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grpSp>
      <p:sp>
        <p:nvSpPr>
          <p:cNvPr id="298" name="Google Shape;298;p14"/>
          <p:cNvSpPr txBox="1"/>
          <p:nvPr/>
        </p:nvSpPr>
        <p:spPr>
          <a:xfrm>
            <a:off x="535021" y="1653702"/>
            <a:ext cx="2918298" cy="258528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Ginger by the church today</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pSp>
        <p:nvGrpSpPr>
          <p:cNvPr id="304" name="Google Shape;304;p15"/>
          <p:cNvGrpSpPr/>
          <p:nvPr/>
        </p:nvGrpSpPr>
        <p:grpSpPr>
          <a:xfrm>
            <a:off x="-2" y="-1"/>
            <a:ext cx="4581526" cy="6858002"/>
            <a:chOff x="-2" y="-1"/>
            <a:chExt cx="4581526" cy="6858002"/>
          </a:xfrm>
        </p:grpSpPr>
        <p:sp>
          <p:nvSpPr>
            <p:cNvPr id="305" name="Google Shape;305;p15"/>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06" name="Google Shape;306;p15"/>
            <p:cNvGrpSpPr/>
            <p:nvPr/>
          </p:nvGrpSpPr>
          <p:grpSpPr>
            <a:xfrm>
              <a:off x="3697283" y="0"/>
              <a:ext cx="884241" cy="6858002"/>
              <a:chOff x="3697283" y="0"/>
              <a:chExt cx="884241" cy="6858002"/>
            </a:xfrm>
          </p:grpSpPr>
          <p:grpSp>
            <p:nvGrpSpPr>
              <p:cNvPr id="307" name="Google Shape;307;p15"/>
              <p:cNvGrpSpPr/>
              <p:nvPr/>
            </p:nvGrpSpPr>
            <p:grpSpPr>
              <a:xfrm>
                <a:off x="3697283" y="0"/>
                <a:ext cx="884241" cy="6858001"/>
                <a:chOff x="3697283" y="0"/>
                <a:chExt cx="884241" cy="6858001"/>
              </a:xfrm>
            </p:grpSpPr>
            <p:sp>
              <p:nvSpPr>
                <p:cNvPr id="308" name="Google Shape;308;p15"/>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5"/>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10" name="Google Shape;310;p15"/>
              <p:cNvGrpSpPr/>
              <p:nvPr/>
            </p:nvGrpSpPr>
            <p:grpSpPr>
              <a:xfrm>
                <a:off x="3697283" y="1"/>
                <a:ext cx="884241" cy="6858001"/>
                <a:chOff x="3697283" y="0"/>
                <a:chExt cx="884241" cy="6858001"/>
              </a:xfrm>
            </p:grpSpPr>
            <p:sp>
              <p:nvSpPr>
                <p:cNvPr id="311" name="Google Shape;311;p15"/>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2" name="Google Shape;312;p15"/>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313" name="Google Shape;313;p15"/>
          <p:cNvSpPr txBox="1"/>
          <p:nvPr/>
        </p:nvSpPr>
        <p:spPr>
          <a:xfrm>
            <a:off x="535021" y="894943"/>
            <a:ext cx="2918298" cy="507827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“To the Queen of Heaven and Earth.”</a:t>
            </a:r>
            <a:endParaRPr dirty="0"/>
          </a:p>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(Borzęcin)</a:t>
            </a:r>
            <a:endParaRPr dirty="0"/>
          </a:p>
        </p:txBody>
      </p:sp>
      <p:pic>
        <p:nvPicPr>
          <p:cNvPr id="314" name="Google Shape;314;p15" descr="The image shows a statue of the Virgin Mary holding the cross, placed on a stone pedestal, situated in a grassy, slightly overgrown area, with a red brick building and trees in the background."/>
          <p:cNvPicPr preferRelativeResize="0"/>
          <p:nvPr/>
        </p:nvPicPr>
        <p:blipFill rotWithShape="1">
          <a:blip r:embed="rId4">
            <a:alphaModFix/>
          </a:blip>
          <a:srcRect r="2072" b="3188"/>
          <a:stretch/>
        </p:blipFill>
        <p:spPr>
          <a:xfrm>
            <a:off x="6096000" y="-2"/>
            <a:ext cx="5383696" cy="686755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16" descr="WRAZ DZIECMI&#10;&#10;AI-generated content may be incorrect."/>
          <p:cNvPicPr preferRelativeResize="0"/>
          <p:nvPr/>
        </p:nvPicPr>
        <p:blipFill rotWithShape="1">
          <a:blip r:embed="rId3">
            <a:alphaModFix/>
          </a:blip>
          <a:srcRect l="3776"/>
          <a:stretch/>
        </p:blipFill>
        <p:spPr>
          <a:xfrm>
            <a:off x="4126522" y="-2"/>
            <a:ext cx="8065477" cy="6858000"/>
          </a:xfrm>
          <a:prstGeom prst="rect">
            <a:avLst/>
          </a:prstGeom>
          <a:noFill/>
          <a:ln>
            <a:noFill/>
          </a:ln>
        </p:spPr>
      </p:pic>
      <p:grpSp>
        <p:nvGrpSpPr>
          <p:cNvPr id="321" name="Google Shape;321;p16"/>
          <p:cNvGrpSpPr/>
          <p:nvPr/>
        </p:nvGrpSpPr>
        <p:grpSpPr>
          <a:xfrm>
            <a:off x="-2" y="-1"/>
            <a:ext cx="4581526" cy="6858002"/>
            <a:chOff x="-2" y="-1"/>
            <a:chExt cx="4581526" cy="6858002"/>
          </a:xfrm>
        </p:grpSpPr>
        <p:sp>
          <p:nvSpPr>
            <p:cNvPr id="322" name="Google Shape;322;p16"/>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323" name="Google Shape;323;p16"/>
            <p:cNvGrpSpPr/>
            <p:nvPr/>
          </p:nvGrpSpPr>
          <p:grpSpPr>
            <a:xfrm>
              <a:off x="3697283" y="0"/>
              <a:ext cx="884241" cy="6858002"/>
              <a:chOff x="3697283" y="0"/>
              <a:chExt cx="884241" cy="6858002"/>
            </a:xfrm>
          </p:grpSpPr>
          <p:grpSp>
            <p:nvGrpSpPr>
              <p:cNvPr id="324" name="Google Shape;324;p16"/>
              <p:cNvGrpSpPr/>
              <p:nvPr/>
            </p:nvGrpSpPr>
            <p:grpSpPr>
              <a:xfrm>
                <a:off x="3697283" y="0"/>
                <a:ext cx="884241" cy="6858001"/>
                <a:chOff x="3697283" y="0"/>
                <a:chExt cx="884241" cy="6858001"/>
              </a:xfrm>
            </p:grpSpPr>
            <p:sp>
              <p:nvSpPr>
                <p:cNvPr id="325" name="Google Shape;325;p16"/>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16"/>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27" name="Google Shape;327;p16"/>
              <p:cNvGrpSpPr/>
              <p:nvPr/>
            </p:nvGrpSpPr>
            <p:grpSpPr>
              <a:xfrm>
                <a:off x="3697283" y="1"/>
                <a:ext cx="884241" cy="6858001"/>
                <a:chOff x="3697283" y="0"/>
                <a:chExt cx="884241" cy="6858001"/>
              </a:xfrm>
            </p:grpSpPr>
            <p:sp>
              <p:nvSpPr>
                <p:cNvPr id="328" name="Google Shape;328;p16"/>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9" name="Google Shape;329;p16"/>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grpSp>
      <p:sp>
        <p:nvSpPr>
          <p:cNvPr id="330" name="Google Shape;330;p16"/>
          <p:cNvSpPr txBox="1"/>
          <p:nvPr/>
        </p:nvSpPr>
        <p:spPr>
          <a:xfrm>
            <a:off x="535021" y="1653702"/>
            <a:ext cx="2918298" cy="341627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Roadside shrine base 1905 (Borzęcin)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17"/>
          <p:cNvPicPr preferRelativeResize="0"/>
          <p:nvPr/>
        </p:nvPicPr>
        <p:blipFill rotWithShape="1">
          <a:blip r:embed="rId3">
            <a:alphaModFix/>
          </a:blip>
          <a:srcRect t="6478" r="2" b="2"/>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337" name="Google Shape;337;p17"/>
          <p:cNvGrpSpPr/>
          <p:nvPr/>
        </p:nvGrpSpPr>
        <p:grpSpPr>
          <a:xfrm>
            <a:off x="-2" y="-1"/>
            <a:ext cx="4581526" cy="6858002"/>
            <a:chOff x="-2" y="-1"/>
            <a:chExt cx="4581526" cy="6858002"/>
          </a:xfrm>
        </p:grpSpPr>
        <p:sp>
          <p:nvSpPr>
            <p:cNvPr id="338" name="Google Shape;338;p17"/>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339" name="Google Shape;339;p17"/>
            <p:cNvGrpSpPr/>
            <p:nvPr/>
          </p:nvGrpSpPr>
          <p:grpSpPr>
            <a:xfrm>
              <a:off x="3697283" y="0"/>
              <a:ext cx="884241" cy="6858002"/>
              <a:chOff x="3697283" y="0"/>
              <a:chExt cx="884241" cy="6858002"/>
            </a:xfrm>
          </p:grpSpPr>
          <p:grpSp>
            <p:nvGrpSpPr>
              <p:cNvPr id="340" name="Google Shape;340;p17"/>
              <p:cNvGrpSpPr/>
              <p:nvPr/>
            </p:nvGrpSpPr>
            <p:grpSpPr>
              <a:xfrm>
                <a:off x="3697283" y="0"/>
                <a:ext cx="884241" cy="6858001"/>
                <a:chOff x="3697283" y="0"/>
                <a:chExt cx="884241" cy="6858001"/>
              </a:xfrm>
            </p:grpSpPr>
            <p:sp>
              <p:nvSpPr>
                <p:cNvPr id="341" name="Google Shape;341;p17"/>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17"/>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43" name="Google Shape;343;p17"/>
              <p:cNvGrpSpPr/>
              <p:nvPr/>
            </p:nvGrpSpPr>
            <p:grpSpPr>
              <a:xfrm>
                <a:off x="3697283" y="1"/>
                <a:ext cx="884241" cy="6858001"/>
                <a:chOff x="3697283" y="0"/>
                <a:chExt cx="884241" cy="6858001"/>
              </a:xfrm>
            </p:grpSpPr>
            <p:sp>
              <p:nvSpPr>
                <p:cNvPr id="344" name="Google Shape;344;p17"/>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5" name="Google Shape;345;p17"/>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346" name="Google Shape;346;p17"/>
          <p:cNvSpPr txBox="1"/>
          <p:nvPr/>
        </p:nvSpPr>
        <p:spPr>
          <a:xfrm>
            <a:off x="535020" y="749028"/>
            <a:ext cx="3152737" cy="4992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Departing Poland on the steamship, Frederik VIII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18"/>
          <p:cNvPicPr preferRelativeResize="0"/>
          <p:nvPr/>
        </p:nvPicPr>
        <p:blipFill rotWithShape="1">
          <a:blip r:embed="rId3">
            <a:alphaModFix/>
          </a:blip>
          <a:srcRect r="-1" b="35212"/>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353" name="Google Shape;353;p18"/>
          <p:cNvGrpSpPr/>
          <p:nvPr/>
        </p:nvGrpSpPr>
        <p:grpSpPr>
          <a:xfrm>
            <a:off x="-2" y="-1"/>
            <a:ext cx="4581526" cy="6858002"/>
            <a:chOff x="-2" y="-1"/>
            <a:chExt cx="4581526" cy="6858002"/>
          </a:xfrm>
        </p:grpSpPr>
        <p:sp>
          <p:nvSpPr>
            <p:cNvPr id="354" name="Google Shape;354;p18"/>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55" name="Google Shape;355;p18"/>
            <p:cNvGrpSpPr/>
            <p:nvPr/>
          </p:nvGrpSpPr>
          <p:grpSpPr>
            <a:xfrm>
              <a:off x="3697283" y="0"/>
              <a:ext cx="884241" cy="6858002"/>
              <a:chOff x="3697283" y="0"/>
              <a:chExt cx="884241" cy="6858002"/>
            </a:xfrm>
          </p:grpSpPr>
          <p:grpSp>
            <p:nvGrpSpPr>
              <p:cNvPr id="356" name="Google Shape;356;p18"/>
              <p:cNvGrpSpPr/>
              <p:nvPr/>
            </p:nvGrpSpPr>
            <p:grpSpPr>
              <a:xfrm>
                <a:off x="3697283" y="0"/>
                <a:ext cx="884241" cy="6858001"/>
                <a:chOff x="3697283" y="0"/>
                <a:chExt cx="884241" cy="6858001"/>
              </a:xfrm>
            </p:grpSpPr>
            <p:sp>
              <p:nvSpPr>
                <p:cNvPr id="357" name="Google Shape;357;p18"/>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8"/>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59" name="Google Shape;359;p18"/>
              <p:cNvGrpSpPr/>
              <p:nvPr/>
            </p:nvGrpSpPr>
            <p:grpSpPr>
              <a:xfrm>
                <a:off x="3697283" y="1"/>
                <a:ext cx="884241" cy="6858001"/>
                <a:chOff x="3697283" y="0"/>
                <a:chExt cx="884241" cy="6858001"/>
              </a:xfrm>
            </p:grpSpPr>
            <p:sp>
              <p:nvSpPr>
                <p:cNvPr id="360" name="Google Shape;360;p18"/>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1" name="Google Shape;361;p18"/>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362" name="Google Shape;362;p18"/>
          <p:cNvSpPr txBox="1"/>
          <p:nvPr/>
        </p:nvSpPr>
        <p:spPr>
          <a:xfrm>
            <a:off x="535021" y="1653702"/>
            <a:ext cx="2918298" cy="16682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Bernice (1935)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9"/>
          <p:cNvSpPr/>
          <p:nvPr/>
        </p:nvSpPr>
        <p:spPr>
          <a:xfrm>
            <a:off x="0" y="0"/>
            <a:ext cx="12192000" cy="6858000"/>
          </a:xfrm>
          <a:prstGeom prst="rect">
            <a:avLst/>
          </a:prstGeom>
          <a:solidFill>
            <a:schemeClr val="accent6">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69" name="Google Shape;369;p19"/>
          <p:cNvGrpSpPr/>
          <p:nvPr/>
        </p:nvGrpSpPr>
        <p:grpSpPr>
          <a:xfrm>
            <a:off x="544" y="3296010"/>
            <a:ext cx="12191456" cy="2849976"/>
            <a:chOff x="476" y="-3923157"/>
            <a:chExt cx="10667524" cy="2493729"/>
          </a:xfrm>
        </p:grpSpPr>
        <p:sp>
          <p:nvSpPr>
            <p:cNvPr id="370" name="Google Shape;370;p19"/>
            <p:cNvSpPr/>
            <p:nvPr/>
          </p:nvSpPr>
          <p:spPr>
            <a:xfrm>
              <a:off x="476" y="-3923156"/>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9"/>
            <p:cNvSpPr/>
            <p:nvPr/>
          </p:nvSpPr>
          <p:spPr>
            <a:xfrm>
              <a:off x="476" y="-3923157"/>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372" name="Google Shape;372;p19" descr="The image depicts the emblem of Zwiￄﾅzek Polskiego W Ameryce, featuring a stylized depiction of two figures extending a hand of peace, with a backdrop of a flag and a coat of arms."/>
          <p:cNvPicPr preferRelativeResize="0"/>
          <p:nvPr/>
        </p:nvPicPr>
        <p:blipFill rotWithShape="1">
          <a:blip r:embed="rId4">
            <a:alphaModFix/>
          </a:blip>
          <a:srcRect/>
          <a:stretch/>
        </p:blipFill>
        <p:spPr>
          <a:xfrm>
            <a:off x="2020548" y="334351"/>
            <a:ext cx="8412636" cy="5798115"/>
          </a:xfrm>
          <a:prstGeom prst="rect">
            <a:avLst/>
          </a:prstGeom>
          <a:noFill/>
          <a:ln>
            <a:noFill/>
          </a:ln>
        </p:spPr>
      </p:pic>
      <p:sp>
        <p:nvSpPr>
          <p:cNvPr id="373" name="Google Shape;373;p19"/>
          <p:cNvSpPr txBox="1"/>
          <p:nvPr/>
        </p:nvSpPr>
        <p:spPr>
          <a:xfrm>
            <a:off x="327041" y="5958182"/>
            <a:ext cx="11799650" cy="83721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“Two Banners”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p:cNvPicPr preferRelativeResize="0"/>
          <p:nvPr/>
        </p:nvPicPr>
        <p:blipFill rotWithShape="1">
          <a:blip r:embed="rId3">
            <a:alphaModFix/>
          </a:blip>
          <a:srcRect t="34449" b="3651"/>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101" name="Google Shape;101;p2"/>
          <p:cNvGrpSpPr/>
          <p:nvPr/>
        </p:nvGrpSpPr>
        <p:grpSpPr>
          <a:xfrm>
            <a:off x="-2" y="-1"/>
            <a:ext cx="4581526" cy="6858002"/>
            <a:chOff x="-2" y="-1"/>
            <a:chExt cx="4581526" cy="6858002"/>
          </a:xfrm>
        </p:grpSpPr>
        <p:sp>
          <p:nvSpPr>
            <p:cNvPr id="102" name="Google Shape;102;p2"/>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3" name="Google Shape;103;p2"/>
            <p:cNvGrpSpPr/>
            <p:nvPr/>
          </p:nvGrpSpPr>
          <p:grpSpPr>
            <a:xfrm>
              <a:off x="3697283" y="0"/>
              <a:ext cx="884241" cy="6858002"/>
              <a:chOff x="3697283" y="0"/>
              <a:chExt cx="884241" cy="6858002"/>
            </a:xfrm>
          </p:grpSpPr>
          <p:grpSp>
            <p:nvGrpSpPr>
              <p:cNvPr id="104" name="Google Shape;104;p2"/>
              <p:cNvGrpSpPr/>
              <p:nvPr/>
            </p:nvGrpSpPr>
            <p:grpSpPr>
              <a:xfrm>
                <a:off x="3697283" y="0"/>
                <a:ext cx="884241" cy="6858001"/>
                <a:chOff x="3697283" y="0"/>
                <a:chExt cx="884241" cy="6858001"/>
              </a:xfrm>
            </p:grpSpPr>
            <p:sp>
              <p:nvSpPr>
                <p:cNvPr id="105" name="Google Shape;105;p2"/>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6" name="Google Shape;106;p2"/>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107" name="Google Shape;107;p2"/>
              <p:cNvGrpSpPr/>
              <p:nvPr/>
            </p:nvGrpSpPr>
            <p:grpSpPr>
              <a:xfrm>
                <a:off x="3697283" y="1"/>
                <a:ext cx="884241" cy="6858001"/>
                <a:chOff x="3697283" y="0"/>
                <a:chExt cx="884241" cy="6858001"/>
              </a:xfrm>
            </p:grpSpPr>
            <p:sp>
              <p:nvSpPr>
                <p:cNvPr id="108" name="Google Shape;108;p2"/>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9" name="Google Shape;109;p2"/>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grpSp>
      <p:sp>
        <p:nvSpPr>
          <p:cNvPr id="110" name="Google Shape;110;p2"/>
          <p:cNvSpPr txBox="1"/>
          <p:nvPr/>
        </p:nvSpPr>
        <p:spPr>
          <a:xfrm>
            <a:off x="428017" y="1108953"/>
            <a:ext cx="291829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B</a:t>
            </a:r>
            <a:endParaRPr/>
          </a:p>
        </p:txBody>
      </p:sp>
      <p:sp>
        <p:nvSpPr>
          <p:cNvPr id="111" name="Google Shape;111;p2"/>
          <p:cNvSpPr txBox="1"/>
          <p:nvPr/>
        </p:nvSpPr>
        <p:spPr>
          <a:xfrm>
            <a:off x="535021" y="1653702"/>
            <a:ext cx="2918298" cy="16682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Bernice’s Scrapbook</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79" name="Google Shape;379;p20"/>
          <p:cNvGrpSpPr/>
          <p:nvPr/>
        </p:nvGrpSpPr>
        <p:grpSpPr>
          <a:xfrm>
            <a:off x="-2" y="-1"/>
            <a:ext cx="4581526" cy="6858002"/>
            <a:chOff x="-2" y="-1"/>
            <a:chExt cx="4581526" cy="6858002"/>
          </a:xfrm>
        </p:grpSpPr>
        <p:sp>
          <p:nvSpPr>
            <p:cNvPr id="380" name="Google Shape;380;p20"/>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381" name="Google Shape;381;p20"/>
            <p:cNvGrpSpPr/>
            <p:nvPr/>
          </p:nvGrpSpPr>
          <p:grpSpPr>
            <a:xfrm>
              <a:off x="3697283" y="0"/>
              <a:ext cx="884241" cy="6858002"/>
              <a:chOff x="3697283" y="0"/>
              <a:chExt cx="884241" cy="6858002"/>
            </a:xfrm>
          </p:grpSpPr>
          <p:grpSp>
            <p:nvGrpSpPr>
              <p:cNvPr id="382" name="Google Shape;382;p20"/>
              <p:cNvGrpSpPr/>
              <p:nvPr/>
            </p:nvGrpSpPr>
            <p:grpSpPr>
              <a:xfrm>
                <a:off x="3697283" y="0"/>
                <a:ext cx="884241" cy="6858001"/>
                <a:chOff x="3697283" y="0"/>
                <a:chExt cx="884241" cy="6858001"/>
              </a:xfrm>
            </p:grpSpPr>
            <p:sp>
              <p:nvSpPr>
                <p:cNvPr id="383" name="Google Shape;383;p2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4" name="Google Shape;384;p2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85" name="Google Shape;385;p20"/>
              <p:cNvGrpSpPr/>
              <p:nvPr/>
            </p:nvGrpSpPr>
            <p:grpSpPr>
              <a:xfrm>
                <a:off x="3697283" y="1"/>
                <a:ext cx="884241" cy="6858001"/>
                <a:chOff x="3697283" y="0"/>
                <a:chExt cx="884241" cy="6858001"/>
              </a:xfrm>
            </p:grpSpPr>
            <p:sp>
              <p:nvSpPr>
                <p:cNvPr id="386" name="Google Shape;386;p2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7" name="Google Shape;387;p2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388" name="Google Shape;388;p20"/>
          <p:cNvSpPr txBox="1"/>
          <p:nvPr/>
        </p:nvSpPr>
        <p:spPr>
          <a:xfrm>
            <a:off x="535021" y="1653702"/>
            <a:ext cx="2918298" cy="341627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Where the poems were first written</a:t>
            </a:r>
            <a:endParaRPr dirty="0"/>
          </a:p>
        </p:txBody>
      </p:sp>
      <p:pic>
        <p:nvPicPr>
          <p:cNvPr id="3" name="Picture 2">
            <a:extLst>
              <a:ext uri="{FF2B5EF4-FFF2-40B4-BE49-F238E27FC236}">
                <a16:creationId xmlns:a16="http://schemas.microsoft.com/office/drawing/2014/main" id="{F8AD7C7E-EB68-8C2C-E8A0-0D253C96BE94}"/>
              </a:ext>
            </a:extLst>
          </p:cNvPr>
          <p:cNvPicPr>
            <a:picLocks noChangeAspect="1"/>
          </p:cNvPicPr>
          <p:nvPr/>
        </p:nvPicPr>
        <p:blipFill>
          <a:blip r:embed="rId4"/>
          <a:stretch>
            <a:fillRect/>
          </a:stretch>
        </p:blipFill>
        <p:spPr>
          <a:xfrm>
            <a:off x="5517222" y="31108"/>
            <a:ext cx="5861696" cy="684244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79" name="Google Shape;379;p20"/>
          <p:cNvGrpSpPr/>
          <p:nvPr/>
        </p:nvGrpSpPr>
        <p:grpSpPr>
          <a:xfrm>
            <a:off x="-2" y="-1"/>
            <a:ext cx="4581526" cy="6858002"/>
            <a:chOff x="-2" y="-1"/>
            <a:chExt cx="4581526" cy="6858002"/>
          </a:xfrm>
        </p:grpSpPr>
        <p:sp>
          <p:nvSpPr>
            <p:cNvPr id="380" name="Google Shape;380;p20"/>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381" name="Google Shape;381;p20"/>
            <p:cNvGrpSpPr/>
            <p:nvPr/>
          </p:nvGrpSpPr>
          <p:grpSpPr>
            <a:xfrm>
              <a:off x="3697283" y="0"/>
              <a:ext cx="884241" cy="6858002"/>
              <a:chOff x="3697283" y="0"/>
              <a:chExt cx="884241" cy="6858002"/>
            </a:xfrm>
          </p:grpSpPr>
          <p:grpSp>
            <p:nvGrpSpPr>
              <p:cNvPr id="382" name="Google Shape;382;p20"/>
              <p:cNvGrpSpPr/>
              <p:nvPr/>
            </p:nvGrpSpPr>
            <p:grpSpPr>
              <a:xfrm>
                <a:off x="3697283" y="0"/>
                <a:ext cx="884241" cy="6858001"/>
                <a:chOff x="3697283" y="0"/>
                <a:chExt cx="884241" cy="6858001"/>
              </a:xfrm>
            </p:grpSpPr>
            <p:sp>
              <p:nvSpPr>
                <p:cNvPr id="383" name="Google Shape;383;p2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4" name="Google Shape;384;p2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85" name="Google Shape;385;p20"/>
              <p:cNvGrpSpPr/>
              <p:nvPr/>
            </p:nvGrpSpPr>
            <p:grpSpPr>
              <a:xfrm>
                <a:off x="3697283" y="1"/>
                <a:ext cx="884241" cy="6858001"/>
                <a:chOff x="3697283" y="0"/>
                <a:chExt cx="884241" cy="6858001"/>
              </a:xfrm>
            </p:grpSpPr>
            <p:sp>
              <p:nvSpPr>
                <p:cNvPr id="386" name="Google Shape;386;p20"/>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7" name="Google Shape;387;p20"/>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388" name="Google Shape;388;p20"/>
          <p:cNvSpPr txBox="1"/>
          <p:nvPr/>
        </p:nvSpPr>
        <p:spPr>
          <a:xfrm>
            <a:off x="535021" y="1653702"/>
            <a:ext cx="2918298" cy="24992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Sweet Home, Chicago</a:t>
            </a:r>
            <a:endParaRPr/>
          </a:p>
        </p:txBody>
      </p:sp>
      <p:pic>
        <p:nvPicPr>
          <p:cNvPr id="389" name="Google Shape;389;p20" descr="The image depicts a modern, two-story, multi-colored house with a vibrant red front door, surrounded by greenery and nestled in a residential neighborhood.&#10;&#10;AI-generated content may be incorrect."/>
          <p:cNvPicPr preferRelativeResize="0"/>
          <p:nvPr/>
        </p:nvPicPr>
        <p:blipFill rotWithShape="1">
          <a:blip r:embed="rId4">
            <a:alphaModFix/>
          </a:blip>
          <a:srcRect l="10913" r="2099" b="5347"/>
          <a:stretch/>
        </p:blipFill>
        <p:spPr>
          <a:xfrm>
            <a:off x="6199833" y="-1"/>
            <a:ext cx="5184950" cy="6891933"/>
          </a:xfrm>
          <a:prstGeom prst="rect">
            <a:avLst/>
          </a:prstGeom>
          <a:noFill/>
          <a:ln>
            <a:noFill/>
          </a:ln>
        </p:spPr>
      </p:pic>
    </p:spTree>
    <p:extLst>
      <p:ext uri="{BB962C8B-B14F-4D97-AF65-F5344CB8AC3E}">
        <p14:creationId xmlns:p14="http://schemas.microsoft.com/office/powerpoint/2010/main" val="2879132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1"/>
          <p:cNvPicPr preferRelativeResize="0"/>
          <p:nvPr/>
        </p:nvPicPr>
        <p:blipFill rotWithShape="1">
          <a:blip r:embed="rId3">
            <a:alphaModFix/>
          </a:blip>
          <a:srcRect r="1" b="32324"/>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396" name="Google Shape;396;p21"/>
          <p:cNvGrpSpPr/>
          <p:nvPr/>
        </p:nvGrpSpPr>
        <p:grpSpPr>
          <a:xfrm>
            <a:off x="-2" y="-1"/>
            <a:ext cx="4581526" cy="6858002"/>
            <a:chOff x="-2" y="-1"/>
            <a:chExt cx="4581526" cy="6858002"/>
          </a:xfrm>
        </p:grpSpPr>
        <p:sp>
          <p:nvSpPr>
            <p:cNvPr id="397" name="Google Shape;397;p21"/>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398" name="Google Shape;398;p21"/>
            <p:cNvGrpSpPr/>
            <p:nvPr/>
          </p:nvGrpSpPr>
          <p:grpSpPr>
            <a:xfrm>
              <a:off x="3697283" y="0"/>
              <a:ext cx="884241" cy="6858002"/>
              <a:chOff x="3697283" y="0"/>
              <a:chExt cx="884241" cy="6858002"/>
            </a:xfrm>
          </p:grpSpPr>
          <p:grpSp>
            <p:nvGrpSpPr>
              <p:cNvPr id="399" name="Google Shape;399;p21"/>
              <p:cNvGrpSpPr/>
              <p:nvPr/>
            </p:nvGrpSpPr>
            <p:grpSpPr>
              <a:xfrm>
                <a:off x="3697283" y="0"/>
                <a:ext cx="884241" cy="6858001"/>
                <a:chOff x="3697283" y="0"/>
                <a:chExt cx="884241" cy="6858001"/>
              </a:xfrm>
            </p:grpSpPr>
            <p:sp>
              <p:nvSpPr>
                <p:cNvPr id="400" name="Google Shape;400;p21"/>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21"/>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02" name="Google Shape;402;p21"/>
              <p:cNvGrpSpPr/>
              <p:nvPr/>
            </p:nvGrpSpPr>
            <p:grpSpPr>
              <a:xfrm>
                <a:off x="3697283" y="1"/>
                <a:ext cx="884241" cy="6858001"/>
                <a:chOff x="3697283" y="0"/>
                <a:chExt cx="884241" cy="6858001"/>
              </a:xfrm>
            </p:grpSpPr>
            <p:sp>
              <p:nvSpPr>
                <p:cNvPr id="403" name="Google Shape;403;p21"/>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21"/>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405" name="Google Shape;405;p21"/>
          <p:cNvSpPr txBox="1"/>
          <p:nvPr/>
        </p:nvSpPr>
        <p:spPr>
          <a:xfrm>
            <a:off x="535020" y="1653702"/>
            <a:ext cx="3152737" cy="24992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“The Martyrdom of Poland”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22"/>
          <p:cNvPicPr preferRelativeResize="0"/>
          <p:nvPr/>
        </p:nvPicPr>
        <p:blipFill rotWithShape="1">
          <a:blip r:embed="rId3">
            <a:alphaModFix/>
          </a:blip>
          <a:srcRect l="1827" r="1241" b="-1"/>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412" name="Google Shape;412;p22"/>
          <p:cNvGrpSpPr/>
          <p:nvPr/>
        </p:nvGrpSpPr>
        <p:grpSpPr>
          <a:xfrm>
            <a:off x="-2" y="-1"/>
            <a:ext cx="4581526" cy="6858002"/>
            <a:chOff x="-2" y="-1"/>
            <a:chExt cx="4581526" cy="6858002"/>
          </a:xfrm>
        </p:grpSpPr>
        <p:sp>
          <p:nvSpPr>
            <p:cNvPr id="413" name="Google Shape;413;p22"/>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14" name="Google Shape;414;p22"/>
            <p:cNvGrpSpPr/>
            <p:nvPr/>
          </p:nvGrpSpPr>
          <p:grpSpPr>
            <a:xfrm>
              <a:off x="3697283" y="0"/>
              <a:ext cx="884241" cy="6858002"/>
              <a:chOff x="3697283" y="0"/>
              <a:chExt cx="884241" cy="6858002"/>
            </a:xfrm>
          </p:grpSpPr>
          <p:grpSp>
            <p:nvGrpSpPr>
              <p:cNvPr id="415" name="Google Shape;415;p22"/>
              <p:cNvGrpSpPr/>
              <p:nvPr/>
            </p:nvGrpSpPr>
            <p:grpSpPr>
              <a:xfrm>
                <a:off x="3697283" y="0"/>
                <a:ext cx="884241" cy="6858001"/>
                <a:chOff x="3697283" y="0"/>
                <a:chExt cx="884241" cy="6858001"/>
              </a:xfrm>
            </p:grpSpPr>
            <p:sp>
              <p:nvSpPr>
                <p:cNvPr id="416" name="Google Shape;416;p22"/>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7" name="Google Shape;417;p22"/>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18" name="Google Shape;418;p22"/>
              <p:cNvGrpSpPr/>
              <p:nvPr/>
            </p:nvGrpSpPr>
            <p:grpSpPr>
              <a:xfrm>
                <a:off x="3697283" y="1"/>
                <a:ext cx="884241" cy="6858001"/>
                <a:chOff x="3697283" y="0"/>
                <a:chExt cx="884241" cy="6858001"/>
              </a:xfrm>
            </p:grpSpPr>
            <p:sp>
              <p:nvSpPr>
                <p:cNvPr id="419" name="Google Shape;419;p22"/>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0" name="Google Shape;420;p22"/>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421" name="Google Shape;421;p22"/>
          <p:cNvSpPr txBox="1"/>
          <p:nvPr/>
        </p:nvSpPr>
        <p:spPr>
          <a:xfrm>
            <a:off x="535020" y="1653702"/>
            <a:ext cx="3338025" cy="416120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Polish Women's Alliance </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Convention, 1942</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23"/>
          <p:cNvPicPr preferRelativeResize="0"/>
          <p:nvPr/>
        </p:nvPicPr>
        <p:blipFill rotWithShape="1">
          <a:blip r:embed="rId3">
            <a:alphaModFix/>
          </a:blip>
          <a:srcRect t="16414" b="21686"/>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428" name="Google Shape;428;p23"/>
          <p:cNvGrpSpPr/>
          <p:nvPr/>
        </p:nvGrpSpPr>
        <p:grpSpPr>
          <a:xfrm>
            <a:off x="-2" y="-1"/>
            <a:ext cx="4581526" cy="6858002"/>
            <a:chOff x="-2" y="-1"/>
            <a:chExt cx="4581526" cy="6858002"/>
          </a:xfrm>
        </p:grpSpPr>
        <p:sp>
          <p:nvSpPr>
            <p:cNvPr id="429" name="Google Shape;429;p23"/>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30" name="Google Shape;430;p23"/>
            <p:cNvGrpSpPr/>
            <p:nvPr/>
          </p:nvGrpSpPr>
          <p:grpSpPr>
            <a:xfrm>
              <a:off x="3697283" y="0"/>
              <a:ext cx="884241" cy="6858002"/>
              <a:chOff x="3697283" y="0"/>
              <a:chExt cx="884241" cy="6858002"/>
            </a:xfrm>
          </p:grpSpPr>
          <p:grpSp>
            <p:nvGrpSpPr>
              <p:cNvPr id="431" name="Google Shape;431;p23"/>
              <p:cNvGrpSpPr/>
              <p:nvPr/>
            </p:nvGrpSpPr>
            <p:grpSpPr>
              <a:xfrm>
                <a:off x="3697283" y="0"/>
                <a:ext cx="884241" cy="6858001"/>
                <a:chOff x="3697283" y="0"/>
                <a:chExt cx="884241" cy="6858001"/>
              </a:xfrm>
            </p:grpSpPr>
            <p:sp>
              <p:nvSpPr>
                <p:cNvPr id="432" name="Google Shape;432;p2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3" name="Google Shape;433;p2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34" name="Google Shape;434;p23"/>
              <p:cNvGrpSpPr/>
              <p:nvPr/>
            </p:nvGrpSpPr>
            <p:grpSpPr>
              <a:xfrm>
                <a:off x="3697283" y="1"/>
                <a:ext cx="884241" cy="6858001"/>
                <a:chOff x="3697283" y="0"/>
                <a:chExt cx="884241" cy="6858001"/>
              </a:xfrm>
            </p:grpSpPr>
            <p:sp>
              <p:nvSpPr>
                <p:cNvPr id="435" name="Google Shape;435;p2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6" name="Google Shape;436;p2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grpSp>
      <p:sp>
        <p:nvSpPr>
          <p:cNvPr id="437" name="Google Shape;437;p23"/>
          <p:cNvSpPr txBox="1"/>
          <p:nvPr/>
        </p:nvSpPr>
        <p:spPr>
          <a:xfrm>
            <a:off x="535021" y="1653702"/>
            <a:ext cx="2918298" cy="24992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"Letter to Dearest Rose"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24" descr="The image depicts a family of five people standing in front of a wooden fence, dressed in vintage clothing, with a colorful bouquet in the hands of a young girl, against a backdrop of lush green trees.&#10;&#10;AI-generated content may be incorrect."/>
          <p:cNvPicPr preferRelativeResize="0"/>
          <p:nvPr/>
        </p:nvPicPr>
        <p:blipFill rotWithShape="1">
          <a:blip r:embed="rId3">
            <a:alphaModFix/>
          </a:blip>
          <a:srcRect l="10197" t="2077" r="13204"/>
          <a:stretch/>
        </p:blipFill>
        <p:spPr>
          <a:xfrm>
            <a:off x="4079631" y="-2"/>
            <a:ext cx="8112369" cy="6858002"/>
          </a:xfrm>
          <a:prstGeom prst="rect">
            <a:avLst/>
          </a:prstGeom>
          <a:noFill/>
          <a:ln>
            <a:noFill/>
          </a:ln>
        </p:spPr>
      </p:pic>
      <p:grpSp>
        <p:nvGrpSpPr>
          <p:cNvPr id="444" name="Google Shape;444;p24"/>
          <p:cNvGrpSpPr/>
          <p:nvPr/>
        </p:nvGrpSpPr>
        <p:grpSpPr>
          <a:xfrm>
            <a:off x="-2" y="-1"/>
            <a:ext cx="4581526" cy="6858002"/>
            <a:chOff x="-2" y="-1"/>
            <a:chExt cx="4581526" cy="6858002"/>
          </a:xfrm>
        </p:grpSpPr>
        <p:sp>
          <p:nvSpPr>
            <p:cNvPr id="445" name="Google Shape;445;p24"/>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46" name="Google Shape;446;p24"/>
            <p:cNvGrpSpPr/>
            <p:nvPr/>
          </p:nvGrpSpPr>
          <p:grpSpPr>
            <a:xfrm>
              <a:off x="3697283" y="0"/>
              <a:ext cx="884241" cy="6858002"/>
              <a:chOff x="3697283" y="0"/>
              <a:chExt cx="884241" cy="6858002"/>
            </a:xfrm>
          </p:grpSpPr>
          <p:grpSp>
            <p:nvGrpSpPr>
              <p:cNvPr id="447" name="Google Shape;447;p24"/>
              <p:cNvGrpSpPr/>
              <p:nvPr/>
            </p:nvGrpSpPr>
            <p:grpSpPr>
              <a:xfrm>
                <a:off x="3697283" y="0"/>
                <a:ext cx="884241" cy="6858001"/>
                <a:chOff x="3697283" y="0"/>
                <a:chExt cx="884241" cy="6858001"/>
              </a:xfrm>
            </p:grpSpPr>
            <p:sp>
              <p:nvSpPr>
                <p:cNvPr id="448" name="Google Shape;448;p2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2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50" name="Google Shape;450;p24"/>
              <p:cNvGrpSpPr/>
              <p:nvPr/>
            </p:nvGrpSpPr>
            <p:grpSpPr>
              <a:xfrm>
                <a:off x="3697283" y="1"/>
                <a:ext cx="884241" cy="6858001"/>
                <a:chOff x="3697283" y="0"/>
                <a:chExt cx="884241" cy="6858001"/>
              </a:xfrm>
            </p:grpSpPr>
            <p:sp>
              <p:nvSpPr>
                <p:cNvPr id="451" name="Google Shape;451;p2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2" name="Google Shape;452;p2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453" name="Google Shape;453;p24"/>
          <p:cNvSpPr txBox="1"/>
          <p:nvPr/>
        </p:nvSpPr>
        <p:spPr>
          <a:xfrm>
            <a:off x="535021" y="1653702"/>
            <a:ext cx="2918298" cy="341627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The </a:t>
            </a:r>
            <a:r>
              <a:rPr lang="en-US" sz="3600" dirty="0" err="1">
                <a:solidFill>
                  <a:schemeClr val="lt1"/>
                </a:solidFill>
                <a:latin typeface="Arial Black"/>
                <a:ea typeface="Arial Black"/>
                <a:cs typeface="Arial Black"/>
                <a:sym typeface="Arial Black"/>
              </a:rPr>
              <a:t>Karaś</a:t>
            </a:r>
            <a:r>
              <a:rPr lang="en-US" sz="3600" dirty="0">
                <a:solidFill>
                  <a:schemeClr val="lt1"/>
                </a:solidFill>
                <a:latin typeface="Arial Black"/>
                <a:ea typeface="Arial Black"/>
                <a:cs typeface="Arial Black"/>
                <a:sym typeface="Arial Black"/>
              </a:rPr>
              <a:t> Family of Borzęcin, Galicia</a:t>
            </a:r>
            <a:endParaRPr sz="3600" dirty="0">
              <a:solidFill>
                <a:schemeClr val="lt1"/>
              </a:solidFill>
              <a:latin typeface="Arial Black"/>
              <a:ea typeface="Arial Black"/>
              <a:cs typeface="Arial Black"/>
              <a:sym typeface="Arial Black"/>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5"/>
          <p:cNvSpPr/>
          <p:nvPr/>
        </p:nvSpPr>
        <p:spPr>
          <a:xfrm>
            <a:off x="0" y="0"/>
            <a:ext cx="12192000" cy="6858000"/>
          </a:xfrm>
          <a:prstGeom prst="rect">
            <a:avLst/>
          </a:prstGeom>
          <a:solidFill>
            <a:schemeClr val="accent6">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60" name="Google Shape;460;p25"/>
          <p:cNvGrpSpPr/>
          <p:nvPr/>
        </p:nvGrpSpPr>
        <p:grpSpPr>
          <a:xfrm>
            <a:off x="544" y="3296010"/>
            <a:ext cx="12191456" cy="2849976"/>
            <a:chOff x="476" y="-3923157"/>
            <a:chExt cx="10667524" cy="2493729"/>
          </a:xfrm>
        </p:grpSpPr>
        <p:sp>
          <p:nvSpPr>
            <p:cNvPr id="461" name="Google Shape;461;p25"/>
            <p:cNvSpPr/>
            <p:nvPr/>
          </p:nvSpPr>
          <p:spPr>
            <a:xfrm>
              <a:off x="476" y="-3923156"/>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25"/>
            <p:cNvSpPr/>
            <p:nvPr/>
          </p:nvSpPr>
          <p:spPr>
            <a:xfrm>
              <a:off x="476" y="-3923157"/>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63" name="Google Shape;463;p25"/>
          <p:cNvSpPr txBox="1"/>
          <p:nvPr/>
        </p:nvSpPr>
        <p:spPr>
          <a:xfrm>
            <a:off x="0" y="6099902"/>
            <a:ext cx="11799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Homecoming: Borzęcin, 2026</a:t>
            </a:r>
            <a:endParaRPr dirty="0"/>
          </a:p>
        </p:txBody>
      </p:sp>
      <p:pic>
        <p:nvPicPr>
          <p:cNvPr id="464" name="Google Shape;464;p25" descr="The image shows a small, weathered wooden cabin with a blue umbrella in the foreground, surrounded by green grass and a few trees.&#10;&#10;AI-generated content may be incorrect."/>
          <p:cNvPicPr preferRelativeResize="0"/>
          <p:nvPr/>
        </p:nvPicPr>
        <p:blipFill rotWithShape="1">
          <a:blip r:embed="rId4">
            <a:alphaModFix/>
          </a:blip>
          <a:srcRect l="768" t="14245" r="-1153" b="-913"/>
          <a:stretch/>
        </p:blipFill>
        <p:spPr>
          <a:xfrm>
            <a:off x="1757925" y="297800"/>
            <a:ext cx="9076777" cy="59435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6"/>
          <p:cNvSpPr/>
          <p:nvPr/>
        </p:nvSpPr>
        <p:spPr>
          <a:xfrm>
            <a:off x="0" y="0"/>
            <a:ext cx="12192000" cy="6858000"/>
          </a:xfrm>
          <a:prstGeom prst="rect">
            <a:avLst/>
          </a:prstGeom>
          <a:solidFill>
            <a:schemeClr val="accent6">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71" name="Google Shape;471;p26"/>
          <p:cNvGrpSpPr/>
          <p:nvPr/>
        </p:nvGrpSpPr>
        <p:grpSpPr>
          <a:xfrm>
            <a:off x="544" y="3296010"/>
            <a:ext cx="12191456" cy="2849976"/>
            <a:chOff x="476" y="-3923157"/>
            <a:chExt cx="10667524" cy="2493729"/>
          </a:xfrm>
        </p:grpSpPr>
        <p:sp>
          <p:nvSpPr>
            <p:cNvPr id="472" name="Google Shape;472;p26"/>
            <p:cNvSpPr/>
            <p:nvPr/>
          </p:nvSpPr>
          <p:spPr>
            <a:xfrm>
              <a:off x="476" y="-3923156"/>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3" name="Google Shape;473;p26"/>
            <p:cNvSpPr/>
            <p:nvPr/>
          </p:nvSpPr>
          <p:spPr>
            <a:xfrm>
              <a:off x="476" y="-3923157"/>
              <a:ext cx="10667524" cy="2493728"/>
            </a:xfrm>
            <a:custGeom>
              <a:avLst/>
              <a:gdLst/>
              <a:ahLst/>
              <a:cxnLst/>
              <a:rect l="l" t="t" r="r" b="b"/>
              <a:pathLst>
                <a:path w="6095524" h="1424940" extrusionOk="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74" name="Google Shape;474;p26"/>
          <p:cNvSpPr txBox="1"/>
          <p:nvPr/>
        </p:nvSpPr>
        <p:spPr>
          <a:xfrm>
            <a:off x="122549" y="929700"/>
            <a:ext cx="12069451" cy="434587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8000">
                <a:solidFill>
                  <a:schemeClr val="lt1"/>
                </a:solidFill>
                <a:latin typeface="Arial Black"/>
                <a:ea typeface="Arial Black"/>
                <a:cs typeface="Arial Black"/>
                <a:sym typeface="Arial Black"/>
              </a:rPr>
              <a:t>Thank You!</a:t>
            </a:r>
            <a:endParaRPr/>
          </a:p>
          <a:p>
            <a:pPr marL="0" marR="0" lvl="0" indent="0" algn="ctr"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For further information, contact</a:t>
            </a:r>
            <a:endParaRPr/>
          </a:p>
          <a:p>
            <a:pPr marL="0" marR="0" lvl="0" indent="0" algn="ctr"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Ginger Wolnik </a:t>
            </a:r>
            <a:endParaRPr/>
          </a:p>
          <a:p>
            <a:pPr marL="0" marR="0" lvl="0" indent="0" algn="ctr"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ginger@wolnik.us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3"/>
          <p:cNvPicPr preferRelativeResize="0"/>
          <p:nvPr/>
        </p:nvPicPr>
        <p:blipFill rotWithShape="1">
          <a:blip r:embed="rId3">
            <a:alphaModFix/>
          </a:blip>
          <a:srcRect t="37007" r="1" b="30187"/>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118" name="Google Shape;118;p3"/>
          <p:cNvGrpSpPr/>
          <p:nvPr/>
        </p:nvGrpSpPr>
        <p:grpSpPr>
          <a:xfrm>
            <a:off x="-2" y="-1"/>
            <a:ext cx="4581526" cy="6858002"/>
            <a:chOff x="-2" y="-1"/>
            <a:chExt cx="4581526" cy="6858002"/>
          </a:xfrm>
        </p:grpSpPr>
        <p:sp>
          <p:nvSpPr>
            <p:cNvPr id="119" name="Google Shape;119;p3"/>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20" name="Google Shape;120;p3"/>
            <p:cNvGrpSpPr/>
            <p:nvPr/>
          </p:nvGrpSpPr>
          <p:grpSpPr>
            <a:xfrm>
              <a:off x="3697283" y="0"/>
              <a:ext cx="884241" cy="6858002"/>
              <a:chOff x="3697283" y="0"/>
              <a:chExt cx="884241" cy="6858002"/>
            </a:xfrm>
          </p:grpSpPr>
          <p:grpSp>
            <p:nvGrpSpPr>
              <p:cNvPr id="121" name="Google Shape;121;p3"/>
              <p:cNvGrpSpPr/>
              <p:nvPr/>
            </p:nvGrpSpPr>
            <p:grpSpPr>
              <a:xfrm>
                <a:off x="3697283" y="0"/>
                <a:ext cx="884241" cy="6858001"/>
                <a:chOff x="3697283" y="0"/>
                <a:chExt cx="884241" cy="6858001"/>
              </a:xfrm>
            </p:grpSpPr>
            <p:sp>
              <p:nvSpPr>
                <p:cNvPr id="122" name="Google Shape;122;p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4" name="Google Shape;124;p3"/>
              <p:cNvGrpSpPr/>
              <p:nvPr/>
            </p:nvGrpSpPr>
            <p:grpSpPr>
              <a:xfrm>
                <a:off x="3697283" y="1"/>
                <a:ext cx="884241" cy="6858001"/>
                <a:chOff x="3697283" y="0"/>
                <a:chExt cx="884241" cy="6858001"/>
              </a:xfrm>
            </p:grpSpPr>
            <p:sp>
              <p:nvSpPr>
                <p:cNvPr id="125" name="Google Shape;125;p3"/>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3"/>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127" name="Google Shape;127;p3"/>
          <p:cNvSpPr txBox="1"/>
          <p:nvPr/>
        </p:nvSpPr>
        <p:spPr>
          <a:xfrm>
            <a:off x="535021" y="1653702"/>
            <a:ext cx="2918298" cy="16682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Typical Page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4"/>
          <p:cNvPicPr preferRelativeResize="0"/>
          <p:nvPr/>
        </p:nvPicPr>
        <p:blipFill rotWithShape="1">
          <a:blip r:embed="rId3">
            <a:alphaModFix/>
          </a:blip>
          <a:srcRect r="10942" b="-2"/>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134" name="Google Shape;134;p4"/>
          <p:cNvGrpSpPr/>
          <p:nvPr/>
        </p:nvGrpSpPr>
        <p:grpSpPr>
          <a:xfrm>
            <a:off x="-2" y="-1"/>
            <a:ext cx="4581526" cy="6858002"/>
            <a:chOff x="-2" y="-1"/>
            <a:chExt cx="4581526" cy="6858002"/>
          </a:xfrm>
        </p:grpSpPr>
        <p:sp>
          <p:nvSpPr>
            <p:cNvPr id="135" name="Google Shape;135;p4"/>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6" name="Google Shape;136;p4"/>
            <p:cNvGrpSpPr/>
            <p:nvPr/>
          </p:nvGrpSpPr>
          <p:grpSpPr>
            <a:xfrm>
              <a:off x="3697283" y="0"/>
              <a:ext cx="884241" cy="6858002"/>
              <a:chOff x="3697283" y="0"/>
              <a:chExt cx="884241" cy="6858002"/>
            </a:xfrm>
          </p:grpSpPr>
          <p:grpSp>
            <p:nvGrpSpPr>
              <p:cNvPr id="137" name="Google Shape;137;p4"/>
              <p:cNvGrpSpPr/>
              <p:nvPr/>
            </p:nvGrpSpPr>
            <p:grpSpPr>
              <a:xfrm>
                <a:off x="3697283" y="0"/>
                <a:ext cx="884241" cy="6858001"/>
                <a:chOff x="3697283" y="0"/>
                <a:chExt cx="884241" cy="6858001"/>
              </a:xfrm>
            </p:grpSpPr>
            <p:sp>
              <p:nvSpPr>
                <p:cNvPr id="138" name="Google Shape;138;p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40" name="Google Shape;140;p4"/>
              <p:cNvGrpSpPr/>
              <p:nvPr/>
            </p:nvGrpSpPr>
            <p:grpSpPr>
              <a:xfrm>
                <a:off x="3697283" y="1"/>
                <a:ext cx="884241" cy="6858001"/>
                <a:chOff x="3697283" y="0"/>
                <a:chExt cx="884241" cy="6858001"/>
              </a:xfrm>
            </p:grpSpPr>
            <p:sp>
              <p:nvSpPr>
                <p:cNvPr id="141" name="Google Shape;141;p4"/>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4"/>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143" name="Google Shape;143;p4"/>
          <p:cNvSpPr txBox="1"/>
          <p:nvPr/>
        </p:nvSpPr>
        <p:spPr>
          <a:xfrm>
            <a:off x="535021" y="1653702"/>
            <a:ext cx="2918298" cy="249921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Grandma, Michele,</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and 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50" name="Google Shape;150;p5"/>
          <p:cNvGrpSpPr/>
          <p:nvPr/>
        </p:nvGrpSpPr>
        <p:grpSpPr>
          <a:xfrm>
            <a:off x="-2" y="-1"/>
            <a:ext cx="4581526" cy="6858002"/>
            <a:chOff x="-2" y="-1"/>
            <a:chExt cx="4581526" cy="6858002"/>
          </a:xfrm>
          <a:solidFill>
            <a:schemeClr val="accent6">
              <a:lumMod val="50000"/>
            </a:schemeClr>
          </a:solidFill>
        </p:grpSpPr>
        <p:sp>
          <p:nvSpPr>
            <p:cNvPr id="151" name="Google Shape;151;p5"/>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grp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52" name="Google Shape;152;p5"/>
            <p:cNvGrpSpPr/>
            <p:nvPr/>
          </p:nvGrpSpPr>
          <p:grpSpPr>
            <a:xfrm>
              <a:off x="3697283" y="0"/>
              <a:ext cx="884241" cy="6858002"/>
              <a:chOff x="3697283" y="0"/>
              <a:chExt cx="884241" cy="6858002"/>
            </a:xfrm>
            <a:grpFill/>
          </p:grpSpPr>
          <p:grpSp>
            <p:nvGrpSpPr>
              <p:cNvPr id="153" name="Google Shape;153;p5"/>
              <p:cNvGrpSpPr/>
              <p:nvPr/>
            </p:nvGrpSpPr>
            <p:grpSpPr>
              <a:xfrm>
                <a:off x="3697283" y="0"/>
                <a:ext cx="884241" cy="6858001"/>
                <a:chOff x="3697283" y="0"/>
                <a:chExt cx="884241" cy="6858001"/>
              </a:xfrm>
              <a:grpFill/>
            </p:grpSpPr>
            <p:sp>
              <p:nvSpPr>
                <p:cNvPr id="154" name="Google Shape;154;p5"/>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5"/>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56" name="Google Shape;156;p5"/>
              <p:cNvGrpSpPr/>
              <p:nvPr/>
            </p:nvGrpSpPr>
            <p:grpSpPr>
              <a:xfrm>
                <a:off x="3697283" y="1"/>
                <a:ext cx="884241" cy="6858001"/>
                <a:chOff x="3697283" y="0"/>
                <a:chExt cx="884241" cy="6858001"/>
              </a:xfrm>
              <a:grpFill/>
            </p:grpSpPr>
            <p:sp>
              <p:nvSpPr>
                <p:cNvPr id="157" name="Google Shape;157;p5"/>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5"/>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pic>
        <p:nvPicPr>
          <p:cNvPr id="149" name="Google Shape;149;p5"/>
          <p:cNvPicPr preferRelativeResize="0"/>
          <p:nvPr/>
        </p:nvPicPr>
        <p:blipFill rotWithShape="1">
          <a:blip r:embed="rId3">
            <a:alphaModFix/>
          </a:blip>
          <a:srcRect r="10942" b="-2"/>
          <a:stretch/>
        </p:blipFill>
        <p:spPr>
          <a:xfrm>
            <a:off x="4300258"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sp>
        <p:nvSpPr>
          <p:cNvPr id="159" name="Google Shape;159;p5"/>
          <p:cNvSpPr txBox="1"/>
          <p:nvPr/>
        </p:nvSpPr>
        <p:spPr>
          <a:xfrm>
            <a:off x="535021" y="1653702"/>
            <a:ext cx="2918298" cy="33302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Our last </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photo taken together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6"/>
          <p:cNvPicPr preferRelativeResize="0"/>
          <p:nvPr/>
        </p:nvPicPr>
        <p:blipFill rotWithShape="1">
          <a:blip r:embed="rId3">
            <a:alphaModFix/>
          </a:blip>
          <a:srcRect r="2" b="16424"/>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166" name="Google Shape;166;p6"/>
          <p:cNvGrpSpPr/>
          <p:nvPr/>
        </p:nvGrpSpPr>
        <p:grpSpPr>
          <a:xfrm>
            <a:off x="-2" y="-1"/>
            <a:ext cx="4581526" cy="6858002"/>
            <a:chOff x="-2" y="-1"/>
            <a:chExt cx="4581526" cy="6858002"/>
          </a:xfrm>
        </p:grpSpPr>
        <p:sp>
          <p:nvSpPr>
            <p:cNvPr id="167" name="Google Shape;167;p6"/>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 name="Google Shape;168;p6"/>
            <p:cNvGrpSpPr/>
            <p:nvPr/>
          </p:nvGrpSpPr>
          <p:grpSpPr>
            <a:xfrm>
              <a:off x="3697283" y="0"/>
              <a:ext cx="884241" cy="6858002"/>
              <a:chOff x="3697283" y="0"/>
              <a:chExt cx="884241" cy="6858002"/>
            </a:xfrm>
          </p:grpSpPr>
          <p:grpSp>
            <p:nvGrpSpPr>
              <p:cNvPr id="169" name="Google Shape;169;p6"/>
              <p:cNvGrpSpPr/>
              <p:nvPr/>
            </p:nvGrpSpPr>
            <p:grpSpPr>
              <a:xfrm>
                <a:off x="3697283" y="0"/>
                <a:ext cx="884241" cy="6858001"/>
                <a:chOff x="3697283" y="0"/>
                <a:chExt cx="884241" cy="6858001"/>
              </a:xfrm>
            </p:grpSpPr>
            <p:sp>
              <p:nvSpPr>
                <p:cNvPr id="170" name="Google Shape;170;p6"/>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6"/>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72" name="Google Shape;172;p6"/>
              <p:cNvGrpSpPr/>
              <p:nvPr/>
            </p:nvGrpSpPr>
            <p:grpSpPr>
              <a:xfrm>
                <a:off x="3697283" y="1"/>
                <a:ext cx="884241" cy="6858001"/>
                <a:chOff x="3697283" y="0"/>
                <a:chExt cx="884241" cy="6858001"/>
              </a:xfrm>
            </p:grpSpPr>
            <p:sp>
              <p:nvSpPr>
                <p:cNvPr id="173" name="Google Shape;173;p6"/>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6"/>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175" name="Google Shape;175;p6"/>
          <p:cNvSpPr txBox="1"/>
          <p:nvPr/>
        </p:nvSpPr>
        <p:spPr>
          <a:xfrm>
            <a:off x="414780" y="1653702"/>
            <a:ext cx="3761294" cy="33302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Grandparents Wedding Portrait</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(1923)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grpSp>
        <p:nvGrpSpPr>
          <p:cNvPr id="181" name="Google Shape;181;p7"/>
          <p:cNvGrpSpPr/>
          <p:nvPr/>
        </p:nvGrpSpPr>
        <p:grpSpPr>
          <a:xfrm>
            <a:off x="-2" y="-1"/>
            <a:ext cx="4581526" cy="6858002"/>
            <a:chOff x="-2" y="-1"/>
            <a:chExt cx="4581526" cy="6858002"/>
          </a:xfrm>
        </p:grpSpPr>
        <p:sp>
          <p:nvSpPr>
            <p:cNvPr id="182" name="Google Shape;182;p7"/>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3" name="Google Shape;183;p7"/>
            <p:cNvGrpSpPr/>
            <p:nvPr/>
          </p:nvGrpSpPr>
          <p:grpSpPr>
            <a:xfrm>
              <a:off x="3697283" y="0"/>
              <a:ext cx="884241" cy="6858002"/>
              <a:chOff x="3697283" y="0"/>
              <a:chExt cx="884241" cy="6858002"/>
            </a:xfrm>
          </p:grpSpPr>
          <p:grpSp>
            <p:nvGrpSpPr>
              <p:cNvPr id="184" name="Google Shape;184;p7"/>
              <p:cNvGrpSpPr/>
              <p:nvPr/>
            </p:nvGrpSpPr>
            <p:grpSpPr>
              <a:xfrm>
                <a:off x="3697283" y="0"/>
                <a:ext cx="884241" cy="6858001"/>
                <a:chOff x="3697283" y="0"/>
                <a:chExt cx="884241" cy="6858001"/>
              </a:xfrm>
            </p:grpSpPr>
            <p:sp>
              <p:nvSpPr>
                <p:cNvPr id="185" name="Google Shape;185;p7"/>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7"/>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87" name="Google Shape;187;p7"/>
              <p:cNvGrpSpPr/>
              <p:nvPr/>
            </p:nvGrpSpPr>
            <p:grpSpPr>
              <a:xfrm>
                <a:off x="3697283" y="1"/>
                <a:ext cx="884241" cy="6858001"/>
                <a:chOff x="3697283" y="0"/>
                <a:chExt cx="884241" cy="6858001"/>
              </a:xfrm>
            </p:grpSpPr>
            <p:sp>
              <p:nvSpPr>
                <p:cNvPr id="188" name="Google Shape;188;p7"/>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7"/>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190" name="Google Shape;190;p7"/>
          <p:cNvSpPr txBox="1"/>
          <p:nvPr/>
        </p:nvSpPr>
        <p:spPr>
          <a:xfrm>
            <a:off x="535020" y="1653702"/>
            <a:ext cx="3152737" cy="333020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Dad’s </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First Communion photo</a:t>
            </a:r>
            <a:endParaRPr/>
          </a:p>
        </p:txBody>
      </p:sp>
      <p:pic>
        <p:nvPicPr>
          <p:cNvPr id="191" name="Google Shape;191;p7" descr="The image depicts a young boy dressed in formal attire, seated on a chair with a decorative vase and candlestick on the table.&#10;&#10;AI-generated content may be incorrect."/>
          <p:cNvPicPr preferRelativeResize="0"/>
          <p:nvPr/>
        </p:nvPicPr>
        <p:blipFill rotWithShape="1">
          <a:blip r:embed="rId4">
            <a:alphaModFix/>
          </a:blip>
          <a:srcRect t="12479" b="4616"/>
          <a:stretch/>
        </p:blipFill>
        <p:spPr>
          <a:xfrm>
            <a:off x="5896708" y="68594"/>
            <a:ext cx="5357446" cy="672297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8"/>
          <p:cNvPicPr preferRelativeResize="0"/>
          <p:nvPr/>
        </p:nvPicPr>
        <p:blipFill rotWithShape="1">
          <a:blip r:embed="rId3">
            <a:alphaModFix/>
          </a:blip>
          <a:srcRect t="1562" r="-1" b="33649"/>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198" name="Google Shape;198;p8"/>
          <p:cNvGrpSpPr/>
          <p:nvPr/>
        </p:nvGrpSpPr>
        <p:grpSpPr>
          <a:xfrm>
            <a:off x="-2" y="-1"/>
            <a:ext cx="4581526" cy="6858002"/>
            <a:chOff x="-2" y="-1"/>
            <a:chExt cx="4581526" cy="6858002"/>
          </a:xfrm>
        </p:grpSpPr>
        <p:sp>
          <p:nvSpPr>
            <p:cNvPr id="199" name="Google Shape;199;p8"/>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0" name="Google Shape;200;p8"/>
            <p:cNvGrpSpPr/>
            <p:nvPr/>
          </p:nvGrpSpPr>
          <p:grpSpPr>
            <a:xfrm>
              <a:off x="3697283" y="0"/>
              <a:ext cx="884241" cy="6858002"/>
              <a:chOff x="3697283" y="0"/>
              <a:chExt cx="884241" cy="6858002"/>
            </a:xfrm>
          </p:grpSpPr>
          <p:grpSp>
            <p:nvGrpSpPr>
              <p:cNvPr id="201" name="Google Shape;201;p8"/>
              <p:cNvGrpSpPr/>
              <p:nvPr/>
            </p:nvGrpSpPr>
            <p:grpSpPr>
              <a:xfrm>
                <a:off x="3697283" y="0"/>
                <a:ext cx="884241" cy="6858001"/>
                <a:chOff x="3697283" y="0"/>
                <a:chExt cx="884241" cy="6858001"/>
              </a:xfrm>
            </p:grpSpPr>
            <p:sp>
              <p:nvSpPr>
                <p:cNvPr id="202" name="Google Shape;202;p8"/>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8"/>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04" name="Google Shape;204;p8"/>
              <p:cNvGrpSpPr/>
              <p:nvPr/>
            </p:nvGrpSpPr>
            <p:grpSpPr>
              <a:xfrm>
                <a:off x="3697283" y="1"/>
                <a:ext cx="884241" cy="6858001"/>
                <a:chOff x="3697283" y="0"/>
                <a:chExt cx="884241" cy="6858001"/>
              </a:xfrm>
            </p:grpSpPr>
            <p:sp>
              <p:nvSpPr>
                <p:cNvPr id="205" name="Google Shape;205;p8"/>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8"/>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207" name="Google Shape;207;p8"/>
          <p:cNvSpPr txBox="1"/>
          <p:nvPr/>
        </p:nvSpPr>
        <p:spPr>
          <a:xfrm>
            <a:off x="535021" y="1653702"/>
            <a:ext cx="2918298" cy="416120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Proud Mother of a College Graduate</a:t>
            </a:r>
            <a:endParaRPr/>
          </a:p>
          <a:p>
            <a:pPr marL="0" marR="0" lvl="0" indent="0" algn="l" rtl="0">
              <a:lnSpc>
                <a:spcPct val="150000"/>
              </a:lnSpc>
              <a:spcBef>
                <a:spcPts val="0"/>
              </a:spcBef>
              <a:spcAft>
                <a:spcPts val="0"/>
              </a:spcAft>
              <a:buNone/>
            </a:pPr>
            <a:r>
              <a:rPr lang="en-US" sz="3600">
                <a:solidFill>
                  <a:schemeClr val="lt1"/>
                </a:solidFill>
                <a:latin typeface="Arial Black"/>
                <a:ea typeface="Arial Black"/>
                <a:cs typeface="Arial Black"/>
                <a:sym typeface="Arial Black"/>
              </a:rPr>
              <a:t>(1950)</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9"/>
          <p:cNvPicPr preferRelativeResize="0"/>
          <p:nvPr/>
        </p:nvPicPr>
        <p:blipFill rotWithShape="1">
          <a:blip r:embed="rId3">
            <a:alphaModFix/>
          </a:blip>
          <a:srcRect r="-2" b="32941"/>
          <a:stretch/>
        </p:blipFill>
        <p:spPr>
          <a:xfrm>
            <a:off x="3882570" y="10"/>
            <a:ext cx="8309429" cy="6857990"/>
          </a:xfrm>
          <a:custGeom>
            <a:avLst/>
            <a:gdLst/>
            <a:ahLst/>
            <a:cxnLst/>
            <a:rect l="l" t="t" r="r" b="b"/>
            <a:pathLst>
              <a:path w="12192000" h="6858000" extrusionOk="0">
                <a:moveTo>
                  <a:pt x="0" y="0"/>
                </a:moveTo>
                <a:lnTo>
                  <a:pt x="12192000" y="0"/>
                </a:lnTo>
                <a:lnTo>
                  <a:pt x="12192000" y="6858000"/>
                </a:lnTo>
                <a:lnTo>
                  <a:pt x="0" y="6858000"/>
                </a:lnTo>
                <a:close/>
              </a:path>
            </a:pathLst>
          </a:custGeom>
          <a:noFill/>
          <a:ln>
            <a:noFill/>
          </a:ln>
        </p:spPr>
      </p:pic>
      <p:grpSp>
        <p:nvGrpSpPr>
          <p:cNvPr id="214" name="Google Shape;214;p9"/>
          <p:cNvGrpSpPr/>
          <p:nvPr/>
        </p:nvGrpSpPr>
        <p:grpSpPr>
          <a:xfrm>
            <a:off x="-2" y="-1"/>
            <a:ext cx="4581526" cy="6858002"/>
            <a:chOff x="-2" y="-1"/>
            <a:chExt cx="4581526" cy="6858002"/>
          </a:xfrm>
        </p:grpSpPr>
        <p:sp>
          <p:nvSpPr>
            <p:cNvPr id="215" name="Google Shape;215;p9"/>
            <p:cNvSpPr/>
            <p:nvPr/>
          </p:nvSpPr>
          <p:spPr>
            <a:xfrm>
              <a:off x="-2" y="-1"/>
              <a:ext cx="4572002" cy="6858002"/>
            </a:xfrm>
            <a:custGeom>
              <a:avLst/>
              <a:gdLst/>
              <a:ahLst/>
              <a:cxnLst/>
              <a:rect l="l" t="t" r="r" b="b"/>
              <a:pathLst>
                <a:path w="4572002" h="6858002" extrusionOk="0">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accent6">
                <a:lumMod val="50000"/>
              </a:schemeClr>
            </a:solidFill>
            <a:ln>
              <a:noFill/>
            </a:ln>
            <a:effectLst>
              <a:outerShdw blurRad="381000" dist="50800" algn="ctr" rotWithShape="0">
                <a:srgbClr val="000000">
                  <a:alpha val="1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16" name="Google Shape;216;p9"/>
            <p:cNvGrpSpPr/>
            <p:nvPr/>
          </p:nvGrpSpPr>
          <p:grpSpPr>
            <a:xfrm>
              <a:off x="3697283" y="0"/>
              <a:ext cx="884241" cy="6858002"/>
              <a:chOff x="3697283" y="0"/>
              <a:chExt cx="884241" cy="6858002"/>
            </a:xfrm>
          </p:grpSpPr>
          <p:grpSp>
            <p:nvGrpSpPr>
              <p:cNvPr id="217" name="Google Shape;217;p9"/>
              <p:cNvGrpSpPr/>
              <p:nvPr/>
            </p:nvGrpSpPr>
            <p:grpSpPr>
              <a:xfrm>
                <a:off x="3697283" y="0"/>
                <a:ext cx="884241" cy="6858001"/>
                <a:chOff x="3697283" y="0"/>
                <a:chExt cx="884241" cy="6858001"/>
              </a:xfrm>
            </p:grpSpPr>
            <p:sp>
              <p:nvSpPr>
                <p:cNvPr id="218" name="Google Shape;218;p9"/>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9"/>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20" name="Google Shape;220;p9"/>
              <p:cNvGrpSpPr/>
              <p:nvPr/>
            </p:nvGrpSpPr>
            <p:grpSpPr>
              <a:xfrm>
                <a:off x="3697283" y="1"/>
                <a:ext cx="884241" cy="6858001"/>
                <a:chOff x="3697283" y="0"/>
                <a:chExt cx="884241" cy="6858001"/>
              </a:xfrm>
            </p:grpSpPr>
            <p:sp>
              <p:nvSpPr>
                <p:cNvPr id="221" name="Google Shape;221;p9"/>
                <p:cNvSpPr/>
                <p:nvPr/>
              </p:nvSpPr>
              <p:spPr>
                <a:xfrm rot="-5400000" flipH="1">
                  <a:off x="705641"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9"/>
                <p:cNvSpPr/>
                <p:nvPr/>
              </p:nvSpPr>
              <p:spPr>
                <a:xfrm rot="-5400000" flipH="1">
                  <a:off x="715166" y="2991642"/>
                  <a:ext cx="6858001" cy="874716"/>
                </a:xfrm>
                <a:custGeom>
                  <a:avLst/>
                  <a:gdLst/>
                  <a:ahLst/>
                  <a:cxnLst/>
                  <a:rect l="l" t="t" r="r" b="b"/>
                  <a:pathLst>
                    <a:path w="6858001" h="874716" extrusionOk="0">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4">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sp>
        <p:nvSpPr>
          <p:cNvPr id="223" name="Google Shape;223;p9"/>
          <p:cNvSpPr txBox="1"/>
          <p:nvPr/>
        </p:nvSpPr>
        <p:spPr>
          <a:xfrm>
            <a:off x="535021" y="1653702"/>
            <a:ext cx="2918298" cy="258528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600" dirty="0">
                <a:solidFill>
                  <a:schemeClr val="lt1"/>
                </a:solidFill>
                <a:latin typeface="Arial Black"/>
                <a:ea typeface="Arial Black"/>
                <a:cs typeface="Arial Black"/>
                <a:sym typeface="Arial Black"/>
              </a:rPr>
              <a:t>Her little boy—at age 80!</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1517</Words>
  <Application>Microsoft Office PowerPoint</Application>
  <PresentationFormat>Widescreen</PresentationFormat>
  <Paragraphs>96</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Calibri</vt:lpstr>
      <vt:lpstr>Arial</vt:lpstr>
      <vt:lpstr>Arial Black</vt:lpstr>
      <vt:lpstr>Office Theme</vt:lpstr>
      <vt:lpstr>Bronisława Rogóż Wolnik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Bronisława Rogóż Wolnik</dc:title>
  <dc:creator>A B</dc:creator>
  <cp:lastModifiedBy>jennifer gagliardi</cp:lastModifiedBy>
  <cp:revision>5</cp:revision>
  <dcterms:created xsi:type="dcterms:W3CDTF">2026-08-17T22:25:28Z</dcterms:created>
  <dcterms:modified xsi:type="dcterms:W3CDTF">2026-08-21T02:13:55Z</dcterms:modified>
</cp:coreProperties>
</file>